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89" r:id="rId4"/>
    <p:sldId id="290" r:id="rId5"/>
    <p:sldId id="292" r:id="rId6"/>
    <p:sldId id="294" r:id="rId7"/>
    <p:sldId id="306" r:id="rId8"/>
    <p:sldId id="307" r:id="rId9"/>
    <p:sldId id="308" r:id="rId10"/>
    <p:sldId id="30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09" r:id="rId27"/>
    <p:sldId id="310" r:id="rId28"/>
    <p:sldId id="312" r:id="rId29"/>
    <p:sldId id="313" r:id="rId30"/>
    <p:sldId id="314" r:id="rId31"/>
    <p:sldId id="284" r:id="rId32"/>
    <p:sldId id="297" r:id="rId33"/>
    <p:sldId id="298" r:id="rId34"/>
    <p:sldId id="299" r:id="rId35"/>
    <p:sldId id="300" r:id="rId36"/>
    <p:sldId id="296" r:id="rId37"/>
    <p:sldId id="285" r:id="rId38"/>
    <p:sldId id="286" r:id="rId39"/>
    <p:sldId id="288" r:id="rId40"/>
    <p:sldId id="291" r:id="rId41"/>
    <p:sldId id="293" r:id="rId42"/>
    <p:sldId id="295" r:id="rId43"/>
    <p:sldId id="301" r:id="rId44"/>
  </p:sldIdLst>
  <p:sldSz cx="18288000" cy="10287000"/>
  <p:notesSz cx="6858000" cy="9144000"/>
  <p:embeddedFontLst>
    <p:embeddedFont>
      <p:font typeface="Barlow Condensed Bold" panose="020B0604020202020204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Bold" panose="020B080603050402020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1F606-D920-390D-F723-4890EDD74E99}" v="4" dt="2025-09-20T10:11:15.903"/>
    <p1510:client id="{8AF1B157-1AE6-ED94-07CF-F4C1600C3C21}" v="1309" dt="2025-09-20T13:06:28.058"/>
    <p1510:client id="{9A51DB4B-1D9D-A9FF-725D-5C9E24939B9F}" v="15" dt="2025-09-20T18:37:17.469"/>
    <p1510:client id="{9F0A21E9-BB36-4387-8BA7-120A97816CAF}" v="811" dt="2025-09-20T17:02:52.718"/>
    <p1510:client id="{A8884BBF-370B-359E-5343-018A753914B4}" v="3" dt="2025-09-20T20:51:53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amUTSgoTVY71096r6BDWtVFztbU2ycuK/view?usp=sharing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uciml/pima-indians-diabetes-database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uciml/pima-indians-diabetes-database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icpedia.org/medical/d/diabetes.html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allpaperflare.com/person-placing-blood-test-tube-on-rack-lab-experiment-chemistry-wallpaper-zuhnx" TargetMode="Externa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nio.com/es/ciencia/ciencia-medica/esfigmomanometro-medico-presion-puno-paciente-brazo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allpaperflare.com/person-placing-blood-test-tube-on-rack-lab-experiment-chemistry-wallpaper-zuhnx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uciml/pima-indians-diabetes-database" TargetMode="Externa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alperaydoan/pima-indians-diabetes-database-with-randomforest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mshirlaw/pima-indians-diabetes-simple-logistic-regressio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4318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3" y="0"/>
                </a:lnTo>
                <a:lnTo>
                  <a:pt x="4215173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7" name="Group 7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0" y="1758446"/>
            <a:ext cx="8924186" cy="246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61"/>
              </a:lnSpc>
              <a:spcBef>
                <a:spcPct val="0"/>
              </a:spcBef>
            </a:pPr>
            <a:r>
              <a:rPr lang="en-US" sz="15329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UCCD 1033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6554" y="5279163"/>
            <a:ext cx="1004638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b="1" dirty="0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Diabetes Prediction Using Logistic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24135-33D9-3244-AA2F-20520BA3150D}"/>
              </a:ext>
            </a:extLst>
          </p:cNvPr>
          <p:cNvSpPr txBox="1"/>
          <p:nvPr/>
        </p:nvSpPr>
        <p:spPr>
          <a:xfrm>
            <a:off x="490537" y="7961520"/>
            <a:ext cx="9207707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Group 2: </a:t>
            </a:r>
          </a:p>
          <a:p>
            <a:pPr algn="l"/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Loh Chia Heung  2301684</a:t>
            </a:r>
          </a:p>
          <a:p>
            <a:pPr algn="l"/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Tong Yu Shan     2301157</a:t>
            </a:r>
          </a:p>
          <a:p>
            <a:pPr algn="l"/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Low Jia Hao        2302161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BD486F1-ACC6-CA42-E63E-6AC67DF0F8F5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56291-0A75-39B8-C766-8752CCBDA875}"/>
              </a:ext>
            </a:extLst>
          </p:cNvPr>
          <p:cNvSpPr txBox="1"/>
          <p:nvPr/>
        </p:nvSpPr>
        <p:spPr>
          <a:xfrm>
            <a:off x="7669847" y="8612552"/>
            <a:ext cx="9589453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Google Drive Link:</a:t>
            </a:r>
          </a:p>
          <a:p>
            <a:r>
              <a:rPr lang="en-US" sz="3200" b="1" dirty="0">
                <a:latin typeface="Barlow Condensed Bold"/>
                <a:ea typeface="Barlow Condensed Bold"/>
                <a:cs typeface="Barlow Condensed Bold"/>
                <a:sym typeface="Barlow Condensed Bold"/>
                <a:hlinkClick r:id="rId5"/>
              </a:rPr>
              <a:t>https://drive.google.com/file/d/1amUTSgoTVY71096r6BDWtVFztbU2ycuK/view?usp=sharing</a:t>
            </a:r>
            <a:endParaRPr lang="en-US" sz="32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  <a:p>
            <a:endParaRPr lang="en-US" sz="32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9A7B3-B099-D3E5-8DE8-96B85E46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9E1101-D2F1-5FA4-7DD6-4F59FDD0F49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73DBBD-5CD2-CF9D-6172-BB19F40C0FE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3077F56-6702-8B91-D5B5-1EE32008FC8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AF49D83-254E-5228-887B-6A5930495EEF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3A6FB64-C056-6791-51EA-0DF706A6BC98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A1DE8E-11C1-9159-6279-8F6CD4440AD4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F5BBEE9-CF1A-8030-B89E-70AD8106FB0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096A228-E290-A070-5F16-5E4E62FC0A34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D6E67A9-2C54-6CD0-63D1-0860447BE53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163717F-08AA-257C-524B-489CA398889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A31FCF91-1C97-C516-696C-C25F78D04C9B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35F1E-E83C-F42B-1282-B1BDC802952B}"/>
              </a:ext>
            </a:extLst>
          </p:cNvPr>
          <p:cNvSpPr txBox="1"/>
          <p:nvPr/>
        </p:nvSpPr>
        <p:spPr>
          <a:xfrm>
            <a:off x="2498835" y="35059"/>
            <a:ext cx="52808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Tong Yu Shan 2301157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EFDE7-CD63-73CE-7A52-0762F69F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766" y="1341152"/>
            <a:ext cx="15480467" cy="8747697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66FF4C44-2823-5AB7-D54F-34404536B4ED}"/>
              </a:ext>
            </a:extLst>
          </p:cNvPr>
          <p:cNvSpPr txBox="1"/>
          <p:nvPr/>
        </p:nvSpPr>
        <p:spPr>
          <a:xfrm>
            <a:off x="11450507" y="452363"/>
            <a:ext cx="462467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>
                <a:latin typeface="Barlow Condensed Bold"/>
                <a:sym typeface="Barlow Condensed Bold"/>
              </a:rPr>
              <a:t>- </a:t>
            </a:r>
            <a:r>
              <a:rPr lang="en-US" sz="6000" b="1">
                <a:latin typeface="Barlow Condensed Bold"/>
                <a:sym typeface="Barlow Condensed Bold"/>
              </a:rPr>
              <a:t>Comparison</a:t>
            </a:r>
            <a:endParaRPr lang="en-US" sz="600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6A0C-AF8E-008B-A333-0663DCE385D5}"/>
              </a:ext>
            </a:extLst>
          </p:cNvPr>
          <p:cNvSpPr txBox="1"/>
          <p:nvPr/>
        </p:nvSpPr>
        <p:spPr>
          <a:xfrm>
            <a:off x="8192" y="9976822"/>
            <a:ext cx="122331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[1] Kaggle Link: </a:t>
            </a:r>
            <a:r>
              <a:rPr lang="en-US" sz="1600">
                <a:latin typeface="Open Sans"/>
                <a:ea typeface="Open Sans"/>
                <a:cs typeface="Open Sans"/>
                <a:hlinkClick r:id="rId5"/>
              </a:rPr>
              <a:t>https://www.kaggle.com/datasets/uciml/pima-indians-diabetes-database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FCC1E619-DBF1-5D95-1923-DED8859A463F}"/>
              </a:ext>
            </a:extLst>
          </p:cNvPr>
          <p:cNvSpPr txBox="1"/>
          <p:nvPr/>
        </p:nvSpPr>
        <p:spPr>
          <a:xfrm>
            <a:off x="2498362" y="452326"/>
            <a:ext cx="9339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2 – Literature Review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3B2F2-F6C9-7C40-E6AC-35E9DD40FDF2}"/>
              </a:ext>
            </a:extLst>
          </p:cNvPr>
          <p:cNvSpPr txBox="1"/>
          <p:nvPr/>
        </p:nvSpPr>
        <p:spPr>
          <a:xfrm>
            <a:off x="12888360" y="7264132"/>
            <a:ext cx="990600" cy="415498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ea typeface="Calibri"/>
                <a:cs typeface="Calibri"/>
              </a:rPr>
              <a:t>0.8013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F53CA2-821E-48BD-4C1B-989EB66738DB}"/>
              </a:ext>
            </a:extLst>
          </p:cNvPr>
          <p:cNvSpPr txBox="1"/>
          <p:nvPr/>
        </p:nvSpPr>
        <p:spPr>
          <a:xfrm>
            <a:off x="12888360" y="8635732"/>
            <a:ext cx="990600" cy="415498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>
                <a:ea typeface="Calibri"/>
                <a:cs typeface="Calibri"/>
              </a:rPr>
              <a:t>0.7508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9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7A77-15C0-23C3-1E3E-3B5E796B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D1A923-E8F3-F939-A799-3B2303FAE376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5EC245-BA96-E185-D32E-5F4CA30BC32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A7A8565-C70D-AD4C-5793-62745A5D077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F0CFF82-9F4B-25E3-727E-C6867A340C23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F6BA5-9136-326B-484F-48FE1755265C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03E632-9522-1CA6-9ACC-DA86A391FDC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D398260-EFDD-A3F7-A2B3-BADA74DE314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747DEDC-BE93-0FAA-AC0A-C8E8B4CA715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60A2FFA-7454-7435-169F-0BF4F94A1DC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A50C386-AD6B-90C4-3E22-E19ECD9FB3C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F62EF9B-4ABC-DB12-5CC8-F86BD53F0404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93FD1B9-C5B1-61E8-7F32-9F044823C17D}"/>
              </a:ext>
            </a:extLst>
          </p:cNvPr>
          <p:cNvSpPr txBox="1"/>
          <p:nvPr/>
        </p:nvSpPr>
        <p:spPr>
          <a:xfrm>
            <a:off x="10134600" y="3483655"/>
            <a:ext cx="7806386" cy="574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1: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Dataset Acquisition 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2: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Exploration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3: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Preprocessing &amp; Train/Test Split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4: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Selection (LR, SVM, RF)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5: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 &amp; Hyperparameter tuning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6: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Evaluation &amp; Best Model Selection (Chapter 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50861D-287C-AF19-ED48-5AE4D8891D5C}"/>
              </a:ext>
            </a:extLst>
          </p:cNvPr>
          <p:cNvSpPr txBox="1"/>
          <p:nvPr/>
        </p:nvSpPr>
        <p:spPr>
          <a:xfrm>
            <a:off x="231573" y="9647502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10F7E58-FCD2-69B6-0644-72DCDFD8DE4C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3AA982E1-71C8-8F82-505D-62671A6E89F0}"/>
              </a:ext>
            </a:extLst>
          </p:cNvPr>
          <p:cNvSpPr txBox="1"/>
          <p:nvPr/>
        </p:nvSpPr>
        <p:spPr>
          <a:xfrm>
            <a:off x="938654" y="2026330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Machine Learning Model Development Process</a:t>
            </a:r>
          </a:p>
        </p:txBody>
      </p:sp>
      <p:pic>
        <p:nvPicPr>
          <p:cNvPr id="32" name="Picture 31" descr="A diagram of a machine learning model&#10;&#10;AI-generated content may be incorrect.">
            <a:extLst>
              <a:ext uri="{FF2B5EF4-FFF2-40B4-BE49-F238E27FC236}">
                <a16:creationId xmlns:a16="http://schemas.microsoft.com/office/drawing/2014/main" id="{4EB8479E-FD64-6FED-3F6E-A5DBA1D01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8" y="3483655"/>
            <a:ext cx="8894329" cy="628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94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9C12-5B53-060F-F6E3-687AF5D3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2880A4-54F2-200B-723E-51D37579884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42028D-0C70-8B76-313F-2D6D90B1289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58C123-CA63-9A67-7E68-A0952EA04C2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9884B8-8AD9-69D7-38E5-A073EDD83682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60C3865-2DCF-A94B-87BD-14144294AAA3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A926FA-1C5F-8DB1-A453-E4FE11467EA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E2A6EE2-D054-1B34-A65E-AFC25990BC7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0746FA5-C750-7763-63C7-B862C3E394C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769DECA-0F3A-BE7B-CCBF-181D2F50EA3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9DA67FF-7863-4987-ED2E-C7740800A6E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54015C2-821C-E7B3-F1A3-C034ECA137E6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666DF57-98A0-2C36-3514-66A130E537E7}"/>
              </a:ext>
            </a:extLst>
          </p:cNvPr>
          <p:cNvSpPr txBox="1"/>
          <p:nvPr/>
        </p:nvSpPr>
        <p:spPr>
          <a:xfrm>
            <a:off x="10439400" y="3578617"/>
            <a:ext cx="7550206" cy="445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Kaggle Repository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Format: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CSV file with 768 records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Target Variable: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Outcome (1 = diabetic, 0 = non-diabetic)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Reason Chosen: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Widely used in medical ML research, reproducible and open-source (public)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2EC26-56FC-015C-7C76-1D880FD7BA89}"/>
              </a:ext>
            </a:extLst>
          </p:cNvPr>
          <p:cNvSpPr txBox="1"/>
          <p:nvPr/>
        </p:nvSpPr>
        <p:spPr>
          <a:xfrm>
            <a:off x="304800" y="9647502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9C6F022-09EB-B75E-37F9-60144118A699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629E634-797E-9F4C-4078-13AA221BBE1F}"/>
              </a:ext>
            </a:extLst>
          </p:cNvPr>
          <p:cNvSpPr txBox="1"/>
          <p:nvPr/>
        </p:nvSpPr>
        <p:spPr>
          <a:xfrm>
            <a:off x="658230" y="2034018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1 – Dataset Acquisition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7223A2-8DCC-DA10-A902-1BE4C151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0" y="3259480"/>
            <a:ext cx="9432412" cy="5029902"/>
          </a:xfrm>
          <a:prstGeom prst="rect">
            <a:avLst/>
          </a:prstGeom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59CEC4B9-65F6-76C2-D2D9-36A70CB00C07}"/>
              </a:ext>
            </a:extLst>
          </p:cNvPr>
          <p:cNvSpPr txBox="1"/>
          <p:nvPr/>
        </p:nvSpPr>
        <p:spPr>
          <a:xfrm>
            <a:off x="957988" y="8683366"/>
            <a:ext cx="15087600" cy="1039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Kaggle Link: </a:t>
            </a: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https://www.kaggle.com/datasets/uciml/pima-indians-diabetes-database</a:t>
            </a:r>
            <a:endParaRPr lang="en-US" sz="20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341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233DC-52D1-E5F9-EFC4-81D774186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D83F27-E71F-BDAB-944F-8EAF88AE9CC8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49B8B7-1D68-B1D1-7F52-A52D51402EA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F7F9A98-A4B6-8E9C-A1D0-E4D5440CBB8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C23C6B5-855C-FE83-0768-2BF181955F3D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603564E-7605-E462-948F-BDCEE3B18C7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DE9351C-827A-16A1-4173-0664DBB8585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066AC76-8270-7B50-0BE0-1D77C6EDB96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3D56BCC-08AD-1C23-B1A7-6681A90CBCD0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07F8AC5-0A17-0F7C-4016-AEE0F7DFDCA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7290DD1-8B8A-12F6-1C56-FA47A7FE20C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CBF86B8-6DF0-052C-9C71-4D5678736346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3476630-F423-0288-CE64-F9DA55E9987C}"/>
              </a:ext>
            </a:extLst>
          </p:cNvPr>
          <p:cNvSpPr txBox="1"/>
          <p:nvPr/>
        </p:nvSpPr>
        <p:spPr>
          <a:xfrm>
            <a:off x="7822579" y="3842930"/>
            <a:ext cx="9372600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 Features + 1 Outcome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Independent Features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includes (8): 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Pregnancies, Glucose, Blood Pressure, Skin Thickness, Insulin, Body Mass Index (BMI), Diabetes Pedigree Function, Age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All values are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numeric (int + float)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Dependent Variable: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Outcome is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binary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(0 – Non-diabetic, 1 = diabetic)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80239B-8A8D-E5D0-F50E-EBB058156158}"/>
              </a:ext>
            </a:extLst>
          </p:cNvPr>
          <p:cNvSpPr txBox="1"/>
          <p:nvPr/>
        </p:nvSpPr>
        <p:spPr>
          <a:xfrm>
            <a:off x="7680440" y="9683327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806C7BC-1307-C035-66F9-166C11CFB99E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7A9D2488-7DC2-6F7B-59DA-F157D4795A95}"/>
              </a:ext>
            </a:extLst>
          </p:cNvPr>
          <p:cNvSpPr txBox="1"/>
          <p:nvPr/>
        </p:nvSpPr>
        <p:spPr>
          <a:xfrm>
            <a:off x="658230" y="1791268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2 – Dataset Description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0E334-216F-94F0-74A4-7AB34963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47" y="2857500"/>
            <a:ext cx="6622094" cy="71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A097-FD86-6A12-790D-0326D002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E1EAE8-CD98-F8B6-9B83-EB8CB83AF0F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48F518-89A5-D67C-C9EF-E240D457D42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EA5D371-A826-878C-3A08-0FDBAFA3628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3BB9B46-2ACF-5070-5DB6-DE5D1F985D6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11AF0EE-998C-654C-4399-2A68E9AC667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0DDF92-D9F2-072C-ADDD-E860B1A9F85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2424366-C4E2-1391-FF54-E1DD7793257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1639545-D0CC-0EE9-9FEE-03CECD82968D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FBE6B6C-5AC5-B3B6-2CC7-69775D00E38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7D0AA07-67A0-24F2-FA11-4C720105252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C66AC25-BE83-48FF-4EE3-133FDBBBCB3F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9AA04AF-A3BD-78CC-0EF4-22CEE2EE27DD}"/>
              </a:ext>
            </a:extLst>
          </p:cNvPr>
          <p:cNvSpPr txBox="1"/>
          <p:nvPr/>
        </p:nvSpPr>
        <p:spPr>
          <a:xfrm>
            <a:off x="8846587" y="3718360"/>
            <a:ext cx="8935024" cy="380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Features shows different distribution shapes.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Insulin &amp; Skin Thickness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are highly skewed toward the lower values.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Age &amp; BMI</a:t>
            </a:r>
            <a:r>
              <a:rPr lang="en-US" sz="2800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is more normal like distribution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Recognizing skewness is important for scaling and model sensitivity.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2CA1D-D4A8-9D86-DCAD-A7FA39E93327}"/>
              </a:ext>
            </a:extLst>
          </p:cNvPr>
          <p:cNvSpPr txBox="1"/>
          <p:nvPr/>
        </p:nvSpPr>
        <p:spPr>
          <a:xfrm>
            <a:off x="1039108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8328BEB-2FE8-7515-83F3-89E1B811FB3E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31A8D655-525D-E901-98F8-DA560E27A57A}"/>
              </a:ext>
            </a:extLst>
          </p:cNvPr>
          <p:cNvSpPr txBox="1"/>
          <p:nvPr/>
        </p:nvSpPr>
        <p:spPr>
          <a:xfrm>
            <a:off x="658229" y="1791268"/>
            <a:ext cx="1727734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2 – Dataset Exploration (EDA) – Feature Distribution</a:t>
            </a:r>
          </a:p>
        </p:txBody>
      </p:sp>
      <p:pic>
        <p:nvPicPr>
          <p:cNvPr id="9" name="Picture 8" descr="A group of blue and white graphs&#10;&#10;AI-generated content may be incorrect.">
            <a:extLst>
              <a:ext uri="{FF2B5EF4-FFF2-40B4-BE49-F238E27FC236}">
                <a16:creationId xmlns:a16="http://schemas.microsoft.com/office/drawing/2014/main" id="{965B35AF-190B-1613-3ECE-7B3665414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54" y="2980685"/>
            <a:ext cx="7710430" cy="61799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4D0BE4-8934-A7EE-0953-75660F06D5A3}"/>
              </a:ext>
            </a:extLst>
          </p:cNvPr>
          <p:cNvCxnSpPr>
            <a:cxnSpLocks/>
          </p:cNvCxnSpPr>
          <p:nvPr/>
        </p:nvCxnSpPr>
        <p:spPr>
          <a:xfrm flipH="1">
            <a:off x="4114800" y="4686300"/>
            <a:ext cx="4731787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C41EBC-8420-0243-3A15-5E2BE802E183}"/>
              </a:ext>
            </a:extLst>
          </p:cNvPr>
          <p:cNvCxnSpPr>
            <a:cxnSpLocks/>
          </p:cNvCxnSpPr>
          <p:nvPr/>
        </p:nvCxnSpPr>
        <p:spPr>
          <a:xfrm flipH="1">
            <a:off x="1524000" y="4686300"/>
            <a:ext cx="7306735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DD7FE9-AC77-B71A-BE2B-57EFD7EF7408}"/>
              </a:ext>
            </a:extLst>
          </p:cNvPr>
          <p:cNvCxnSpPr>
            <a:cxnSpLocks/>
          </p:cNvCxnSpPr>
          <p:nvPr/>
        </p:nvCxnSpPr>
        <p:spPr>
          <a:xfrm flipH="1">
            <a:off x="4520269" y="5981700"/>
            <a:ext cx="4242731" cy="234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044745-AD4D-53F5-69AD-0AC5C9DA7E2A}"/>
              </a:ext>
            </a:extLst>
          </p:cNvPr>
          <p:cNvCxnSpPr>
            <a:cxnSpLocks/>
          </p:cNvCxnSpPr>
          <p:nvPr/>
        </p:nvCxnSpPr>
        <p:spPr>
          <a:xfrm flipH="1">
            <a:off x="7467600" y="5981700"/>
            <a:ext cx="1295400" cy="8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2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DEA72-703C-71C3-6049-50451EA65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6711F15-970E-5B0B-E33F-194327E824E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4151FD-9568-6B83-0FD2-00DB352AB43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DC0A97-9103-09C6-81FC-CCD18EC7A9B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0680ACA-1533-2B7D-1B18-B1B9A35CAA4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8A96282-5AFA-DDA9-16B6-13AF12A33AF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94A155-4A67-E7DD-799D-15A6C3538B4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42A6A1D-22B6-AAD7-04EA-B0201DDAAC1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9BD178-47E8-A0DF-24B4-0657161F5CF9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A1EB99-4BB6-7E50-4561-A0DA4F9DC11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AABEF9A-051E-AEB5-789E-A7A6A1F58D6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0D0A11E1-44F3-AE1B-0532-360D6E450551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CF60A83-869E-401A-856E-4BC6A7D5C17D}"/>
              </a:ext>
            </a:extLst>
          </p:cNvPr>
          <p:cNvSpPr txBox="1"/>
          <p:nvPr/>
        </p:nvSpPr>
        <p:spPr>
          <a:xfrm>
            <a:off x="8862439" y="3686393"/>
            <a:ext cx="8935024" cy="445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Glucose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shows strongest positive correlation with diabetes outcome.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BMI &amp; Age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also moderately correlated with outcome.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Other features (Skin Thickness, Insulin) show weak direct correlation.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Helps identify most predictive features.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EC1C5C-DF3E-E7F5-3A67-8FA52276DC1A}"/>
              </a:ext>
            </a:extLst>
          </p:cNvPr>
          <p:cNvSpPr txBox="1"/>
          <p:nvPr/>
        </p:nvSpPr>
        <p:spPr>
          <a:xfrm>
            <a:off x="1039108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D9D5B8C-FC99-0202-6D8C-45A40827E30C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C9686D80-448F-942E-5921-ED90B6079838}"/>
              </a:ext>
            </a:extLst>
          </p:cNvPr>
          <p:cNvSpPr txBox="1"/>
          <p:nvPr/>
        </p:nvSpPr>
        <p:spPr>
          <a:xfrm>
            <a:off x="658230" y="1791268"/>
            <a:ext cx="1697154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2 – Dataset Exploration (EDA) – Correlation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30B23-3398-5073-3A17-2C500E97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30" y="3167685"/>
            <a:ext cx="8069705" cy="58043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036C02-3375-06D2-574E-DC4EBCB5C555}"/>
              </a:ext>
            </a:extLst>
          </p:cNvPr>
          <p:cNvCxnSpPr/>
          <p:nvPr/>
        </p:nvCxnSpPr>
        <p:spPr>
          <a:xfrm flipH="1">
            <a:off x="7391400" y="4000500"/>
            <a:ext cx="1752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682FDE-D6CD-9E0A-A592-96B4B4644CA1}"/>
              </a:ext>
            </a:extLst>
          </p:cNvPr>
          <p:cNvCxnSpPr>
            <a:cxnSpLocks/>
          </p:cNvCxnSpPr>
          <p:nvPr/>
        </p:nvCxnSpPr>
        <p:spPr>
          <a:xfrm flipH="1">
            <a:off x="7391400" y="5372291"/>
            <a:ext cx="1752600" cy="83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7B795F-09CF-18CA-C0F4-12F74288CE7A}"/>
              </a:ext>
            </a:extLst>
          </p:cNvPr>
          <p:cNvCxnSpPr>
            <a:cxnSpLocks/>
          </p:cNvCxnSpPr>
          <p:nvPr/>
        </p:nvCxnSpPr>
        <p:spPr>
          <a:xfrm flipH="1">
            <a:off x="7391400" y="5353295"/>
            <a:ext cx="1752600" cy="177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9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38F1-1801-8841-322B-1AB897BEE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626D86-A89F-950D-FD07-9533F093E50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F3C3FD-A390-64D1-2D01-D56A3FD3A8E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9221963-6CCD-F6A5-D701-E9BF49A73CD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3ED944-0B3F-2D1F-1ECC-78BC2C366E6F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1D5AEF3-7CB8-E56A-661D-CE6DA48F24D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CCF29A-0CEC-DA4E-976E-FB61449B0DD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780CD7C-D074-8631-84A1-57F00A2AC09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D6E2B9D-35E7-6502-93EC-F8349FB0847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0EF0B44-0392-49BC-4F30-302018FE033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F0A8BB7-8E18-45FA-082C-5A5EA7C5565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04569B8-66B7-F27C-A330-326603936989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1238748-6BFA-DA97-1820-F342DA88FE9D}"/>
              </a:ext>
            </a:extLst>
          </p:cNvPr>
          <p:cNvSpPr txBox="1"/>
          <p:nvPr/>
        </p:nvSpPr>
        <p:spPr>
          <a:xfrm>
            <a:off x="8193573" y="3764735"/>
            <a:ext cx="8935024" cy="380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Outcome variable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distribution: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500 non-diabetic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(65%)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268 diabetic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(35%)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Moderately imbalanced dataset.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 alone is not enough → must use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ROC-AUC, Precision, Recall.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54C14-6EAD-0673-0C26-862140D38613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56C6EE9-A15C-9B02-5F67-072A75BF033B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855F5300-C365-203A-09F3-255C0F9B7E61}"/>
              </a:ext>
            </a:extLst>
          </p:cNvPr>
          <p:cNvSpPr txBox="1"/>
          <p:nvPr/>
        </p:nvSpPr>
        <p:spPr>
          <a:xfrm>
            <a:off x="658230" y="1791268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2 – Dataset Exploration (EDA) – Class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7E1B5-4AE7-84B3-8FEB-274F98E4E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26" y="3278823"/>
            <a:ext cx="6886807" cy="52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E935-CC88-883F-F053-33843513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F09CD26-A236-4183-CAB3-94E5434401F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47A95C-AB25-6130-D39C-8BE22DD0239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C52944-2D40-3652-3C6B-744CE5E98AF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05D359F-C4CE-B63A-C2BE-730C892C6322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F1F86BB-DB51-AD1F-4288-723E32B6B3A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9DA395-1E67-BCDD-0F85-55D469A3EC6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2384BF0-6BC2-B79F-660D-B30439D850F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92E9937-3EE4-B015-E0CD-033C06E1AFBD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513E921-5349-B19F-7E65-52C0D4FE6AD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1BEA80-6B47-2594-668E-32E69F0C473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6DC886F-20C5-6B74-F6EB-2D285D83782C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821C6CA-44A2-92E4-D683-AC83C6B94FA9}"/>
              </a:ext>
            </a:extLst>
          </p:cNvPr>
          <p:cNvSpPr txBox="1"/>
          <p:nvPr/>
        </p:nvSpPr>
        <p:spPr>
          <a:xfrm>
            <a:off x="8104868" y="3167685"/>
            <a:ext cx="9421131" cy="574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Several medical features contain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zeros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which are biologically invalid: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Glucose, Blood Pressure, BMI, Skin Thickness, Insulin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1: Zeros in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Glucose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BMI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were placed with </a:t>
            </a: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then dropped.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Removed invalid records.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However, it reduced the dataset size.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Other features are handled later with imputation.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51B52-6B7F-EE7F-CCB5-0B385D2D14E3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1E93B48-72FE-4E47-CE24-D36011013F77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922D33E8-7DA0-C5B4-11B7-CD9D1B85B944}"/>
              </a:ext>
            </a:extLst>
          </p:cNvPr>
          <p:cNvSpPr txBox="1"/>
          <p:nvPr/>
        </p:nvSpPr>
        <p:spPr>
          <a:xfrm>
            <a:off x="658230" y="1791268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3 – Dataset Preprocessing – Handling Zero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C7C19E-7EDC-F7CF-AE89-2D198E34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9" y="3712121"/>
            <a:ext cx="753598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EAE16-32EA-CF88-BE05-D41459D3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AFB844-4F5C-67F7-8512-3B2CAE5F4989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B1A9BB-3A37-60EA-619C-17959438422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FAE7A8-8D03-14D4-180E-97B722465EB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DA053F1-ACEA-5D16-CCFD-E79A80E942DE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773B738-8FCB-01DE-3137-C5E670FCE815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E111525-9EEF-A6B4-A030-F1B68E93E76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CED3693-92E3-B4DA-FEEE-16B9BDE471B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CEFF892-D1DB-5CF9-7F64-1CC1C0712FB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E9DA842-34CE-0C0C-1FED-8E6D0720D69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253A8DC-76AB-6A1A-A56C-70567CB7238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FCE0D9E-CF7A-07A0-1281-4D9C7BE297FD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3CA086B-10B7-14D3-0466-E6A4BDBB0F77}"/>
              </a:ext>
            </a:extLst>
          </p:cNvPr>
          <p:cNvSpPr txBox="1"/>
          <p:nvPr/>
        </p:nvSpPr>
        <p:spPr>
          <a:xfrm>
            <a:off x="9144000" y="2791526"/>
            <a:ext cx="8798834" cy="639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Train/Test split: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80% training</a:t>
            </a:r>
            <a:r>
              <a:rPr lang="en-US" sz="2800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20% testing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Stratified split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Maintains ratio of diabetic vs non-diabetic.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2 (Final Approach): 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Zeros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Blood Pressure, Skin Thickness, and Insulin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replaced with </a:t>
            </a: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Median Imputation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applied to fill missing values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robust against skewed data.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Avoided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leakage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by fitting imputer only on training set.</a:t>
            </a:r>
            <a:endParaRPr lang="en-US" sz="2800" u="sng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A3CBC-1A69-B112-808D-6878E5D6809D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2A3B2B9-11FC-4B70-7746-C78C992D791E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50555CFC-8BF3-B038-FD46-2B9425217F43}"/>
              </a:ext>
            </a:extLst>
          </p:cNvPr>
          <p:cNvSpPr txBox="1"/>
          <p:nvPr/>
        </p:nvSpPr>
        <p:spPr>
          <a:xfrm>
            <a:off x="629200" y="1531823"/>
            <a:ext cx="1641069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3 – Dataset Preprocessing – Imputation &amp; Data Splitting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77CBD5-D409-9369-B83F-B7C9756E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096"/>
          <a:stretch>
            <a:fillRect/>
          </a:stretch>
        </p:blipFill>
        <p:spPr>
          <a:xfrm>
            <a:off x="629201" y="3793518"/>
            <a:ext cx="7981399" cy="2093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AE150-30C1-6615-3BC2-B3D6082087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3" t="-1406" r="58970" b="1406"/>
          <a:stretch>
            <a:fillRect/>
          </a:stretch>
        </p:blipFill>
        <p:spPr>
          <a:xfrm>
            <a:off x="650519" y="6228727"/>
            <a:ext cx="7426681" cy="25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5014-1D07-C36A-A165-88FD303F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5F3C46-4B4B-37E5-A18A-869BB5A072B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D896C0-071B-B3ED-77CE-E40F4F9D2A7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9B1098-0942-2B57-21E9-95A90EF2B36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3CB3F88-6897-3824-4700-739DEC6D3E8F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D9D8B98-DEB7-DC83-DF1A-B4D91065B5F5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4344307-5623-B8E4-3012-14A472835BA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B3337E6-E896-D457-92E5-9BA22DED59F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C962705-C270-6845-5DC0-25FD8603181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26FEE0B-1647-B466-F5C2-71B014CCEF4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6C29AF1-3B6B-2588-D72A-153E8169945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27690895-F2C1-0287-3D53-9B1A75607D76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9F44D5-A7CB-83AF-1DC4-BC4C4F495D62}"/>
              </a:ext>
            </a:extLst>
          </p:cNvPr>
          <p:cNvSpPr txBox="1"/>
          <p:nvPr/>
        </p:nvSpPr>
        <p:spPr>
          <a:xfrm>
            <a:off x="9144000" y="2333520"/>
            <a:ext cx="8798834" cy="639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 supervised learning models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selected:</a:t>
            </a:r>
          </a:p>
          <a:p>
            <a:pPr marL="9715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(LR):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Linear, interpretable baseline</a:t>
            </a:r>
          </a:p>
          <a:p>
            <a:pPr marL="9715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Support Vector Machine (SVM):</a:t>
            </a:r>
            <a:r>
              <a:rPr lang="en-US" sz="2800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Captures nonlinear relationships</a:t>
            </a:r>
          </a:p>
          <a:p>
            <a:pPr marL="971550" lvl="1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Random Forest (RF):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Ensemble method, robust &amp; handles feature interactions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Same training protocol applied for fairness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Pipelines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used to embed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into each model</a:t>
            </a:r>
            <a:endParaRPr lang="en-US" sz="2800" u="sng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7A46B-A887-F87E-33DC-42527BA49ACE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A0D0291-02F6-EE3A-30B7-37B476A574FE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9782855-D72B-BB2A-2C93-8EDD63E3A549}"/>
              </a:ext>
            </a:extLst>
          </p:cNvPr>
          <p:cNvSpPr txBox="1"/>
          <p:nvPr/>
        </p:nvSpPr>
        <p:spPr>
          <a:xfrm>
            <a:off x="636457" y="1678174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4 – Model Selection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24BCEE6-7298-A6F5-BB8D-76E7F4FCB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34042"/>
              </p:ext>
            </p:extLst>
          </p:nvPr>
        </p:nvGraphicFramePr>
        <p:xfrm>
          <a:off x="629200" y="3563780"/>
          <a:ext cx="8024262" cy="4884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74754">
                  <a:extLst>
                    <a:ext uri="{9D8B030D-6E8A-4147-A177-3AD203B41FA5}">
                      <a16:colId xmlns:a16="http://schemas.microsoft.com/office/drawing/2014/main" val="2388377929"/>
                    </a:ext>
                  </a:extLst>
                </a:gridCol>
                <a:gridCol w="2674754">
                  <a:extLst>
                    <a:ext uri="{9D8B030D-6E8A-4147-A177-3AD203B41FA5}">
                      <a16:colId xmlns:a16="http://schemas.microsoft.com/office/drawing/2014/main" val="327956059"/>
                    </a:ext>
                  </a:extLst>
                </a:gridCol>
                <a:gridCol w="2674754">
                  <a:extLst>
                    <a:ext uri="{9D8B030D-6E8A-4147-A177-3AD203B41FA5}">
                      <a16:colId xmlns:a16="http://schemas.microsoft.com/office/drawing/2014/main" val="313683104"/>
                    </a:ext>
                  </a:extLst>
                </a:gridCol>
              </a:tblGrid>
              <a:tr h="790688"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Type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 Strength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770625"/>
                  </a:ext>
                </a:extLst>
              </a:tr>
              <a:tr h="1364749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 Logistic Regression (LR)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Linear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Easy to interpret. 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4635"/>
                  </a:ext>
                </a:extLst>
              </a:tr>
              <a:tr h="1364749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 Support Vector Machine (SVM)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Kernel-based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Captures non-linear boundaries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76192"/>
                  </a:ext>
                </a:extLst>
              </a:tr>
              <a:tr h="1364749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3. Random Forest (RF)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Ensemble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Robust, feature important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7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17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54289" y="1028700"/>
            <a:ext cx="4109526" cy="8229600"/>
            <a:chOff x="0" y="0"/>
            <a:chExt cx="5479368" cy="109728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49363" r="17325"/>
            <a:stretch>
              <a:fillRect/>
            </a:stretch>
          </p:blipFill>
          <p:spPr>
            <a:xfrm>
              <a:off x="0" y="0"/>
              <a:ext cx="5479368" cy="1097280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8847225" y="1038225"/>
            <a:ext cx="4109526" cy="8229600"/>
            <a:chOff x="0" y="0"/>
            <a:chExt cx="5479368" cy="109728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14678" r="52009"/>
            <a:stretch>
              <a:fillRect/>
            </a:stretch>
          </p:blipFill>
          <p:spPr>
            <a:xfrm>
              <a:off x="0" y="0"/>
              <a:ext cx="5479368" cy="10972800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665054" y="1392454"/>
            <a:ext cx="672634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Table of Contents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67779" y="396474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67779" y="668980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1BEAD2-E91D-7820-A791-05B0657F4B3E}"/>
              </a:ext>
            </a:extLst>
          </p:cNvPr>
          <p:cNvSpPr txBox="1"/>
          <p:nvPr/>
        </p:nvSpPr>
        <p:spPr>
          <a:xfrm>
            <a:off x="495086" y="3009900"/>
            <a:ext cx="7836581" cy="5533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 – Introduction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2 – Literature Review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3 – Machine Learning Model Development Process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  - Results, Analysis, Findings &amp;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0073-03E8-DF1E-10AF-306C8351B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89E494-D227-9919-D768-F25E217B92B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421B5A-F3D3-9B19-3B31-ED9C7817803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F6E8F5-0EC2-D22C-C429-FBBBE9EAA6B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17EC9A-6E91-4747-F4CC-CB5480128C4F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C03E891-E965-5EA2-A527-3293A9E0C44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36F3AC-1502-1CB8-29CE-652E5D2242D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EBFDF0B-FD20-8189-667B-654924D45EF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965C57A-EB1B-4AB6-15C5-F6C218534F0E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ECBB0BB-FA8C-F8C9-FD11-06CFEC470C1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89CC5CD-87DC-83A0-89CB-DF058E3D99C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291D9A1F-A36D-780C-5526-D281F0619E87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E1B9C37-1D9E-F4CA-6732-4D75BB078355}"/>
              </a:ext>
            </a:extLst>
          </p:cNvPr>
          <p:cNvSpPr txBox="1"/>
          <p:nvPr/>
        </p:nvSpPr>
        <p:spPr>
          <a:xfrm>
            <a:off x="842873" y="3067187"/>
            <a:ext cx="16799834" cy="445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Widely used in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medical applications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(probability-based prediction)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Interpretable: coefficients show feature importance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Settings: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class_weight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="balanced"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→ handle class imbalance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max_iter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=1000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→ ensure convergence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Baseline linear model for comparison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Provides probability outputs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Useful for ROC-AUC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54A6A-1B0F-E5CA-4723-5AD74EDB30FD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274DE271-729D-5034-D15B-5604D7405814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12CF3561-8877-48F2-34B1-2A884A0DD048}"/>
              </a:ext>
            </a:extLst>
          </p:cNvPr>
          <p:cNvSpPr txBox="1"/>
          <p:nvPr/>
        </p:nvSpPr>
        <p:spPr>
          <a:xfrm>
            <a:off x="636457" y="1678174"/>
            <a:ext cx="1641069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4 – Model Selection – Logistic Regression (LR)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97854-60BD-49C4-E739-BBAABFEF4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9" y="7701826"/>
            <a:ext cx="10143183" cy="1481925"/>
          </a:xfrm>
          <a:prstGeom prst="rect">
            <a:avLst/>
          </a:prstGeom>
        </p:spPr>
      </p:pic>
      <p:pic>
        <p:nvPicPr>
          <p:cNvPr id="7170" name="Picture 2" descr="Logistic Regression - Explained | Towards Data Science">
            <a:extLst>
              <a:ext uri="{FF2B5EF4-FFF2-40B4-BE49-F238E27FC236}">
                <a16:creationId xmlns:a16="http://schemas.microsoft.com/office/drawing/2014/main" id="{88CC3532-787E-BDC6-6324-4D2C5610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4037111"/>
            <a:ext cx="5524500" cy="33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8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695C8-9183-96FE-E7BB-5C2139DA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84B3BE-164E-8B4E-8870-F3825595556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C508FA-D3A7-5F05-7654-70B853348F0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6016D6-0CFF-D2E1-5AC6-953CC4CF9A7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C2D366C-584D-FDC1-9FD2-5B4B456584D9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4EF89CC-7B22-B2A6-B595-6EA94A0E3704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B201418-5219-D82A-4D88-684C4ECBFCA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1BDAC1F-E743-EF2C-7A4B-64FB2609765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8D8DC36-028F-4246-9208-71F1FEC75CE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B2A660C-5CDA-6D0A-CA28-4326477E424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085981D-A9B4-A9AC-D96E-DB354382B23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2C270318-C3DB-780D-F155-7FCC1DD6ADAA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5AF7163-F285-1503-392B-8F5F402335FE}"/>
              </a:ext>
            </a:extLst>
          </p:cNvPr>
          <p:cNvSpPr txBox="1"/>
          <p:nvPr/>
        </p:nvSpPr>
        <p:spPr>
          <a:xfrm>
            <a:off x="704735" y="3260058"/>
            <a:ext cx="16799834" cy="445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Captures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non-linear relationships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using RBF kernel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Effective in high-dimensional feature space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Provides probability estimates for ROC–AUC evaluation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Settings: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kernel="</a:t>
            </a: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rbf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probability=True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random_state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=42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8EAAC2-1C18-6EB2-3BB3-46A8DAF2E6D1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AF43CD1-4E73-6EF5-8C67-3AA5AA317F5D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5CC61E92-8BEC-9880-F375-E1F0CB447AEF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4 – Model Selection – Support Vector Machine (SVM)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F4623-0330-80DF-CD5D-A16E7CCF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09" y="5485969"/>
            <a:ext cx="9542584" cy="23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8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9F34-0E1F-BF0A-2595-15E174191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956273-2867-DAE7-D7B8-BE84BDC606B4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5A7959-F8D0-09D8-13E8-452AC1434C0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2E8980-78E0-1ADF-E2C3-2CEC2452156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3D1E721-ABAA-A55E-262E-D1C526AFAF5C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EF6220E-9A18-F940-99A7-D172ADF8C67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9D8385-EFA6-DC2F-5EAE-F2875F342B4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8F0BF75-2806-0935-25D6-53B36950F87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11375B1-A920-176D-8E10-AD59A2715BF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FEAA33D-0FEE-5755-8182-6EA9A664383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4DC4E31-42F9-910F-1F98-D7F2D945D0B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A749FD12-C153-E88B-2239-80337DE65711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4995816-B2A3-D0A9-0259-FD0291247B10}"/>
              </a:ext>
            </a:extLst>
          </p:cNvPr>
          <p:cNvSpPr txBox="1"/>
          <p:nvPr/>
        </p:nvSpPr>
        <p:spPr>
          <a:xfrm>
            <a:off x="636457" y="2941497"/>
            <a:ext cx="9373222" cy="639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Ensemble method combining many decision trees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Handles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feature interactions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&amp; non-linearities well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Provides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feature importance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ranking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Robust to noise and overfitting compared to single decision trees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Settings: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n_estimators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= 100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= None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class_weight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="balanced“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random_state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=42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D77899-5B24-78D8-4FD4-358C2E16822D}"/>
              </a:ext>
            </a:extLst>
          </p:cNvPr>
          <p:cNvSpPr txBox="1"/>
          <p:nvPr/>
        </p:nvSpPr>
        <p:spPr>
          <a:xfrm>
            <a:off x="864644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9C44BDF-3140-25D9-8BF0-5FD8BCADD32F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B487B267-85EE-019E-844B-68DD556291D3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4 – Model Selection – Random Forest (RF)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CD64C2-22B1-15D0-012D-630605A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868"/>
          <a:stretch>
            <a:fillRect/>
          </a:stretch>
        </p:blipFill>
        <p:spPr>
          <a:xfrm>
            <a:off x="10123069" y="3453756"/>
            <a:ext cx="7022840" cy="40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346BE-D8F4-87DB-2AD1-14C0EF64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B2EA5A-4E78-9B43-9DDC-9ACAFE3CFA0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23D4E4C-F278-EBCE-DECC-FCDA1A9CC6D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384DE2-0F26-C7F1-BC41-616689CA831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35652EF-1B6A-6F5A-7138-0DC5CA51390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CBCA930-B28A-67D6-6C57-57F3A15C5F34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F30460-841D-1BCD-30BB-69C6CE09F53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3D2F0EE-140A-54F6-D153-2447357A642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671540B-29EA-38B6-07DA-4CF246A9F24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60072D7-72B5-DE9F-714A-78053A76FF1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02D781D-E326-F0B1-463B-1041386741F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3612757-87FC-258E-F8BA-23BB1F0E19D7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C5886A0-23BC-91F2-A375-B4856628D03B}"/>
              </a:ext>
            </a:extLst>
          </p:cNvPr>
          <p:cNvSpPr txBox="1"/>
          <p:nvPr/>
        </p:nvSpPr>
        <p:spPr>
          <a:xfrm>
            <a:off x="440931" y="3295871"/>
            <a:ext cx="9650543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5-fold stratified cross-validation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on training set.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Ensures class ratio (diabetic vs non-diabetic) remains balanced in each fold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Each model trained on 4 folds, validated on 1-fold → repeated 5 times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Final score =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average performance across folds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Reduces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risk of overfitting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and gives reliable estimate of generalization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93D01-03FA-3728-6204-C111445BF2AD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7A7376F-20BE-5D04-1AF5-AC0BB39937AD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359B990-7D1E-F788-A0AF-202E33D6CA36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5 – Model Training - Cross-Validation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399A1-86E6-B2C4-6EA0-398A1700D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3696568"/>
            <a:ext cx="7701430" cy="36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1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3C64-1510-694A-C501-41AD76AF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798C41C-A3E3-9E6F-0C47-5720577812CC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477189-7773-38AD-7F8B-A981274EDB8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870460-2B3E-3445-D330-B47240E3FB2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290A9E3-E8B5-99A6-3FA7-A43F7F5F99A1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C9FA464-FF1E-1ABD-389E-40B0125AF0F8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913DB9-DA75-0C83-7104-9438AECE1E4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3EF020-D488-B6E2-9EC2-2C1D84CFDE9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18D3A6B-02D6-B82E-56D9-02548CC93A6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2E0A7BA-CD20-7984-7922-AD3D875A434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FD15373-8E24-0683-03FC-3EE57367D9B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F53F6195-BCAB-381A-A273-E601DF09153F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49148A6-A9CD-C7DE-BBE3-5FF4B482C276}"/>
              </a:ext>
            </a:extLst>
          </p:cNvPr>
          <p:cNvSpPr txBox="1"/>
          <p:nvPr/>
        </p:nvSpPr>
        <p:spPr>
          <a:xfrm>
            <a:off x="665486" y="3390900"/>
            <a:ext cx="7411714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together with cross-validation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Explored different parameter combinations for each model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Primary metric: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(better than accuracy for imbalanced data)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Best parameter set selected for final training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73DAFB-A42B-5C6C-9280-DCF7691504E0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714EB5B7-5F22-D3FC-D9FB-5549F3464803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29721F1F-9DA1-4F5F-32DB-846134736F12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5 – Model Optimization – Hyperparameter Tuning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68C779-5A66-1A9B-FA3D-02248D9F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1391"/>
              </p:ext>
            </p:extLst>
          </p:nvPr>
        </p:nvGraphicFramePr>
        <p:xfrm>
          <a:off x="8305800" y="3093298"/>
          <a:ext cx="8953500" cy="5631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1685135598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345782731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829209534"/>
                    </a:ext>
                  </a:extLst>
                </a:gridCol>
              </a:tblGrid>
              <a:tr h="893566"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Key Params Tuned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Example Values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679788"/>
                  </a:ext>
                </a:extLst>
              </a:tr>
              <a:tr h="1542319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 Logistic Regression (LR)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C, Penalty, Solver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{0.01, 0.1, 1, 10}, </a:t>
                      </a:r>
                    </a:p>
                    <a:p>
                      <a:r>
                        <a:rPr lang="en-MY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{l1, l2}, </a:t>
                      </a:r>
                    </a:p>
                    <a:p>
                      <a:r>
                        <a:rPr lang="en-MY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</a:t>
                      </a:r>
                      <a:r>
                        <a:rPr lang="en-MY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liblinear</a:t>
                      </a:r>
                      <a:r>
                        <a:rPr lang="en-MY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saga}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28449"/>
                  </a:ext>
                </a:extLst>
              </a:tr>
              <a:tr h="1542319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 Support Vector Machine (SVM)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C, Kernel, Gamma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{0.1, 1, 10},</a:t>
                      </a:r>
                    </a:p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{linear, </a:t>
                      </a:r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rbf</a:t>
                      </a:r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}, </a:t>
                      </a:r>
                    </a:p>
                    <a:p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{scale, auto}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770587"/>
                  </a:ext>
                </a:extLst>
              </a:tr>
              <a:tr h="1653398">
                <a:tc>
                  <a:txBody>
                    <a:bodyPr/>
                    <a:lstStyle/>
                    <a:p>
                      <a:r>
                        <a:rPr lang="en-US" b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3. Random Forest (RF)</a:t>
                      </a:r>
                      <a:endParaRPr lang="en-MY" b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n_estimators</a:t>
                      </a:r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max_depth</a:t>
                      </a:r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max_samples_split</a:t>
                      </a:r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min_samples_leaf</a:t>
                      </a:r>
                      <a:r>
                        <a:rPr lang="en-US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max_features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{100, 300}, </a:t>
                      </a:r>
                    </a:p>
                    <a:p>
                      <a:r>
                        <a:rPr lang="en-MY"/>
                        <a:t>{5, 10}, </a:t>
                      </a:r>
                    </a:p>
                    <a:p>
                      <a:r>
                        <a:rPr lang="en-MY"/>
                        <a:t>{2, 5}, </a:t>
                      </a:r>
                    </a:p>
                    <a:p>
                      <a:r>
                        <a:rPr lang="en-MY"/>
                        <a:t>{1, 2}, </a:t>
                      </a:r>
                    </a:p>
                    <a:p>
                      <a:r>
                        <a:rPr lang="en-MY"/>
                        <a:t>{sqrt, log2}</a:t>
                      </a:r>
                      <a:endParaRPr lang="en-MY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4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3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44238-B3C6-540E-3ED3-0ADEE615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DAA58D-C449-8639-20CD-E47B9CF02AB5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188D79-6551-3F7A-7138-46E585AB0B6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839D84-2E9C-30D1-0713-89D0A69F914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D4D9EDD-37CC-7224-21EF-B57773CDCC9C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BC93FF2-C79D-B398-E931-642698EC5540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652F5C-EE0D-BDFF-F4C2-3DD2F7A4653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CD665D2-17C4-21C3-9016-1710A5E6BD4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2780444-43A1-FEAE-DF3D-1D3C08DCB3F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23EFDD-674C-7FBE-548D-1922C87DA75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BDDA596-1F50-BBCA-09D0-69DE7BA531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96E0E891-48E0-4C29-7D67-F04B00EC8EB8}"/>
              </a:ext>
            </a:extLst>
          </p:cNvPr>
          <p:cNvSpPr txBox="1"/>
          <p:nvPr/>
        </p:nvSpPr>
        <p:spPr>
          <a:xfrm>
            <a:off x="2498362" y="414851"/>
            <a:ext cx="140613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3 – ML Model Development Process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4E046F2-CB29-E251-EEFC-F7702B5C4E68}"/>
              </a:ext>
            </a:extLst>
          </p:cNvPr>
          <p:cNvSpPr txBox="1"/>
          <p:nvPr/>
        </p:nvSpPr>
        <p:spPr>
          <a:xfrm>
            <a:off x="611057" y="3485424"/>
            <a:ext cx="7411714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Retrain each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best-tuned model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(LR, SVM, RF) on the full training set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Evaluate on the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unseen 20% test set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Multiple metrics used for fair comparison: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Accuracy, Precision, Recall, F1-Score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Confusion Matrix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 &amp; Precision–Recall curves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Results are presented in Chapter 4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4A79CA-90AB-6F2E-5E5D-33B696048CD6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92A54DB-FAE6-5E95-AE22-0DC4DB8238BA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31D860F0-EE45-51D3-EF56-32C5BBD1A566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Step 5 – Final Training Protocol &amp;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F0DE3-F416-BD99-2E8E-BD9B70D4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52" y="5014075"/>
            <a:ext cx="7429156" cy="1674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B4D44-02E3-DBDF-1EA5-2DA2C78EC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167" y="3166614"/>
            <a:ext cx="7400127" cy="15031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2B3D7-C117-F023-F288-8BEB10697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166" y="7155166"/>
            <a:ext cx="7429155" cy="15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D2D-0691-9318-9190-2968F20B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118977-6BF7-4F8C-DA8D-102C9D9A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729" y="3280147"/>
            <a:ext cx="4621245" cy="463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9DB7E-ED15-8EBE-6E96-C9706B30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827" y="3793078"/>
            <a:ext cx="6017368" cy="351553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45C25B5-285C-5CEB-E2DA-2E3780B020D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41464C7-4FCD-4BAB-2A83-47992F435859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C356D1-DF87-EAD6-59D9-1B090F25A80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A7E089-61D8-1D2D-2436-3A303F531EAE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CF11A43-BD4B-EFA1-F0A4-3349088566D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D4CD54-5460-109A-8455-08941A491AC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07983E-46EA-1630-F19E-E348E5B3B4E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EC46893-643D-AF99-E049-75FC88F1ACB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722A73A-CED4-4861-937D-F3BBC170178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2574E16-E58B-8906-D280-0CE4A352F80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F6FF6B8-E87F-6EAC-5F29-093129FEC6CB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DA573E-7F7B-9323-F291-AEF5DC696DB2}"/>
              </a:ext>
            </a:extLst>
          </p:cNvPr>
          <p:cNvSpPr txBox="1"/>
          <p:nvPr/>
        </p:nvSpPr>
        <p:spPr>
          <a:xfrm>
            <a:off x="665486" y="9511040"/>
            <a:ext cx="1522738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Tong Yu Shan 2301157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BA1356E-D2A8-5DB8-6455-1D64C208EEC3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011203A7-0F2C-EC7F-03ED-0DA58B10DE6E}"/>
              </a:ext>
            </a:extLst>
          </p:cNvPr>
          <p:cNvSpPr txBox="1"/>
          <p:nvPr/>
        </p:nvSpPr>
        <p:spPr>
          <a:xfrm>
            <a:off x="648616" y="1678174"/>
            <a:ext cx="1745283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4.1 Logistic Regression (LR) Results – Baseline Train: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6332372-B529-6E8B-5272-9A9CD7F5FD11}"/>
              </a:ext>
            </a:extLst>
          </p:cNvPr>
          <p:cNvSpPr txBox="1"/>
          <p:nvPr/>
        </p:nvSpPr>
        <p:spPr>
          <a:xfrm>
            <a:off x="665486" y="3504362"/>
            <a:ext cx="6265998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76.7%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65.0%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73.0%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68.8%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0.841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Moderate performance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on training set 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Recall &gt; Precision 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Better at identifying non-diabetes cases</a:t>
            </a:r>
            <a:endParaRPr lang="en-US" sz="28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4965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EC9EF-C4CE-856E-0CBB-00A43AA15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6F7493-48E6-22F9-73D0-233CECAA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203" y="3774434"/>
            <a:ext cx="5868615" cy="3662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D091A-66EA-1B6A-98E6-CE3AF07DA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29" y="3280147"/>
            <a:ext cx="4621245" cy="4638675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6057767-6576-D272-93DB-A53C02EEAA6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84A866-410C-DBAA-958C-6E556B08AF9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EC4B23-7693-D528-CF81-5FF5F365D70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79AD4F7-6D26-CDAC-9B1B-4423913E3FD3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E50CD71-7B87-9673-E889-8F945B7FD8AC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5DAE6C-8D2D-4766-9A38-C900FADE174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56AA1A8-1B60-3C00-EB7D-3C459192172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8FA5F0E-DA6C-9C7D-B2B5-2BF13FD0FC7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CFA9A8-88F5-7D1E-6F83-A75B923BB32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6857EFD-2F87-966A-1C84-1FA43F99E0E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68E0DECF-8432-52C7-054A-D0E802AC9228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43D86-2D06-0D9E-128C-0125B49E439A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</a:t>
            </a:r>
            <a:r>
              <a:rPr lang="en-US" altLang="zh-CN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Tong Yu Shan 2301157</a:t>
            </a:r>
            <a:endParaRPr lang="en-US" sz="2800" b="1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1B7E646-C273-5847-6CCE-7D99ED2FEC47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435C938-247A-94EE-F508-BBE7FE27546D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4.1 Logistic Regression (LR) Results – Baseline Train: Test Set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D1CA550D-0AA0-4AC0-A70D-D7943467ED23}"/>
              </a:ext>
            </a:extLst>
          </p:cNvPr>
          <p:cNvSpPr txBox="1"/>
          <p:nvPr/>
        </p:nvSpPr>
        <p:spPr>
          <a:xfrm>
            <a:off x="665486" y="3280147"/>
            <a:ext cx="6265998" cy="5745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76.2%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68.9%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58.5%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63.3%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0.851</a:t>
            </a:r>
            <a:endParaRPr lang="en-US" sz="28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Moderate performance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Recall &gt; Precision </a:t>
            </a:r>
            <a:r>
              <a:rPr lang="en-US" altLang="zh-CN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Better at identifying diabetes cases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Similar accuracy and ROC-AUC Score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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No overfitting</a:t>
            </a:r>
            <a:endParaRPr lang="en-US" sz="28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7" name="Picture 16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A0767AA5-D179-1BA5-DA03-8C1D4A009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93" y="8371456"/>
            <a:ext cx="9095962" cy="14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7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B184-B4F2-E7E1-328B-86D46DAA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4E0A02-4DCA-F793-2870-DED1C8EAA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31" y="3041984"/>
            <a:ext cx="10181065" cy="3294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7A4CC4A-9CC7-8186-E140-931AE77A5B50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696AA7-21B0-88E1-5AF6-B150F39448A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696023-EC1C-54BF-E065-BE9BD221A46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7607103-99EF-B7DA-1EBB-C36C148B4751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2CA5498-62A3-DB51-9210-9FFAD268AB1F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5964BB-9D07-E592-B200-DAF48BEAD31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FEC06D-581E-6DCF-8E72-4974DEC0C2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7533DFB-F93C-E0AB-C4CE-0E230A2BD53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8436193-C514-A1DB-9D05-3317CBDB5E3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269E5D8-699B-0DA9-C159-F1AE8C3B7E9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2931944-B577-607C-246C-5F799CA37EF8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AE3DAE-5F4B-DB2E-82DB-DAA0F8080FC1}"/>
              </a:ext>
            </a:extLst>
          </p:cNvPr>
          <p:cNvSpPr txBox="1"/>
          <p:nvPr/>
        </p:nvSpPr>
        <p:spPr>
          <a:xfrm>
            <a:off x="665486" y="9511040"/>
            <a:ext cx="791580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</a:t>
            </a:r>
            <a:r>
              <a:rPr lang="en-US" altLang="zh-CN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 Tong Yu Shan 2301157</a:t>
            </a:r>
            <a:endParaRPr lang="en-US" sz="2800" b="1">
              <a:latin typeface="Barlow Condensed Bold"/>
              <a:ea typeface="Barlow Condensed Bold"/>
              <a:cs typeface="Barlow Condensed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F0C16FD2-C0CF-7CB9-8095-778C89A6701E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8ABB894C-2DEB-F3A2-CA84-87A271891243}"/>
              </a:ext>
            </a:extLst>
          </p:cNvPr>
          <p:cNvSpPr txBox="1"/>
          <p:nvPr/>
        </p:nvSpPr>
        <p:spPr>
          <a:xfrm>
            <a:off x="648616" y="1678174"/>
            <a:ext cx="1541002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4.1 Logistic Regression (LR) Results – Cross Validation: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7D0D49F-B3D8-80E7-F2CA-28E0FB56DC3A}"/>
              </a:ext>
            </a:extLst>
          </p:cNvPr>
          <p:cNvSpPr txBox="1"/>
          <p:nvPr/>
        </p:nvSpPr>
        <p:spPr>
          <a:xfrm>
            <a:off x="611058" y="3485424"/>
            <a:ext cx="6265998" cy="574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Mean value: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75.1%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64.1%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72.6%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67.5%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0.834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 gives more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robust estimate and reliable metric 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Confirms model can perform reliable and stable performance</a:t>
            </a:r>
          </a:p>
        </p:txBody>
      </p:sp>
      <p:pic>
        <p:nvPicPr>
          <p:cNvPr id="17" name="Picture 1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1052213-5796-5BD9-1F41-D9135B472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15" y="6614334"/>
            <a:ext cx="730669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62480-82DC-F746-9497-DF09619C8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A06690-E0D6-271F-45B6-18A46523B47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6467C2-5405-9710-3999-2EBC7F753ED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761D4B-5BE4-2CB1-1888-8D00698C1EA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8A0E6A-E7F2-8925-AA60-A0DE9EC2A6BC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BF5240F-BFFF-93BD-9DF4-EBBE242D847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8787BB-9963-57EB-815D-4A60B14E1B5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2216BC-EB37-7BE1-A393-D2CDE36AB6C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81315FE-9E69-900A-CF2C-8BE13755E419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237086-0B0A-71B8-D17C-3CAA58B10C3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64410A8-91C7-6CAA-5FD5-4B17238134C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A2DD95A0-BB39-8B9F-5775-3D8C13D31827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323B46-AACF-8897-7E26-0FB3FBFBD4BA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</a:t>
            </a:r>
            <a:r>
              <a:rPr lang="en-US" altLang="zh-CN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Tong Yu Shan 2301157</a:t>
            </a:r>
            <a:endParaRPr lang="en-US" sz="2800" b="1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ABCBE12-B03E-FEA3-66D4-D718C6671655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03ED6DC4-9650-CB25-56FC-B21C80298A66}"/>
              </a:ext>
            </a:extLst>
          </p:cNvPr>
          <p:cNvSpPr txBox="1"/>
          <p:nvPr/>
        </p:nvSpPr>
        <p:spPr>
          <a:xfrm>
            <a:off x="648616" y="1678174"/>
            <a:ext cx="175501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4.1 Logistic Regression (LR) Results – Hyperparameter Tuning: Training Set</a:t>
            </a:r>
            <a:endParaRPr lang="en-US"/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36D41FC1-574C-A0F9-FF3E-EC9954FE821A}"/>
              </a:ext>
            </a:extLst>
          </p:cNvPr>
          <p:cNvSpPr txBox="1"/>
          <p:nvPr/>
        </p:nvSpPr>
        <p:spPr>
          <a:xfrm>
            <a:off x="1039108" y="3840676"/>
            <a:ext cx="7928040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76.2%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64.6%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72.4%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68.3%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0.841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Model’s performance is almost the same as baseline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Didn’t lead to overfitting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Didn’t boost learning power significantly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220E1E4-E4BF-FCBB-970C-12700E7EDC5D}"/>
              </a:ext>
            </a:extLst>
          </p:cNvPr>
          <p:cNvSpPr txBox="1"/>
          <p:nvPr/>
        </p:nvSpPr>
        <p:spPr>
          <a:xfrm>
            <a:off x="9747731" y="4414676"/>
            <a:ext cx="6265998" cy="251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Best Parameters (</a:t>
            </a: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):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C: {0.1}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penalty: {l2}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solver: {</a:t>
            </a: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liblinear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</p:txBody>
      </p:sp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9E1FFEA4-1CB6-833B-2062-8E34C4CC2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54" y="7162436"/>
            <a:ext cx="729716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A9271-B38B-60AE-13CD-D874B454A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E160CA-FACF-068D-9679-8CBAAEDA497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6A8F67-6FA7-CE03-53CA-80294DFC20B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56061D-BA14-AB5D-E604-8E68AB305D3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2884191-504E-BC99-2747-FBB70CAF83EE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0E6391B-7EFD-31ED-0730-B7ACBF6E6A6C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8ED7336-FDC4-B76C-5770-80A475DF4B74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C9F9CE3-BA15-BF69-09CA-E76ACAACD1B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7176CEF-2E22-3911-F16F-9F2A9E89808C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4F9108B-D0FE-01F8-9350-91D425AD8E9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04B57D2-7E49-4FE2-BC92-DDB20D405FE4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A950F8A-45D2-C8C2-A05B-34DB6878A15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90B9C5F-224C-A191-3AFB-6AF291AC57A8}"/>
              </a:ext>
            </a:extLst>
          </p:cNvPr>
          <p:cNvSpPr txBox="1"/>
          <p:nvPr/>
        </p:nvSpPr>
        <p:spPr>
          <a:xfrm>
            <a:off x="8546521" y="1028700"/>
            <a:ext cx="78641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Introduction &amp; Motivation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A3ABA6A1-746C-1EA4-8028-E543595A5119}"/>
              </a:ext>
            </a:extLst>
          </p:cNvPr>
          <p:cNvSpPr txBox="1"/>
          <p:nvPr/>
        </p:nvSpPr>
        <p:spPr>
          <a:xfrm>
            <a:off x="2267779" y="396474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260F96B-0F26-38EA-7833-3BB00014BA11}"/>
              </a:ext>
            </a:extLst>
          </p:cNvPr>
          <p:cNvSpPr txBox="1"/>
          <p:nvPr/>
        </p:nvSpPr>
        <p:spPr>
          <a:xfrm>
            <a:off x="2267779" y="668980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F0DB6-0804-48D9-B818-DC3E119B1F9A}"/>
              </a:ext>
            </a:extLst>
          </p:cNvPr>
          <p:cNvSpPr txBox="1"/>
          <p:nvPr/>
        </p:nvSpPr>
        <p:spPr>
          <a:xfrm>
            <a:off x="8856379" y="2972628"/>
            <a:ext cx="72444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Type 2 diabetes is rising globally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Many cases undiagnosed until late stage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Early detection can prevent complications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ML offers fast, low-cost risk assessment</a:t>
            </a:r>
          </a:p>
        </p:txBody>
      </p:sp>
      <p:pic>
        <p:nvPicPr>
          <p:cNvPr id="17" name="Picture 16" descr="A medical equipment on a clipboard&#10;&#10;AI-generated content may be incorrect.">
            <a:extLst>
              <a:ext uri="{FF2B5EF4-FFF2-40B4-BE49-F238E27FC236}">
                <a16:creationId xmlns:a16="http://schemas.microsoft.com/office/drawing/2014/main" id="{DCC3591A-8918-F96F-EA32-1D0E91939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1533" y="3074999"/>
            <a:ext cx="7244436" cy="4829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D877C2-18ED-FD08-8407-F4ECA03D9894}"/>
              </a:ext>
            </a:extLst>
          </p:cNvPr>
          <p:cNvSpPr txBox="1"/>
          <p:nvPr/>
        </p:nvSpPr>
        <p:spPr>
          <a:xfrm>
            <a:off x="12539663" y="9700319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</p:spTree>
    <p:extLst>
      <p:ext uri="{BB962C8B-B14F-4D97-AF65-F5344CB8AC3E}">
        <p14:creationId xmlns:p14="http://schemas.microsoft.com/office/powerpoint/2010/main" val="2328090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C3DA9-2C5C-E986-B72D-D2D0A22C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A5225D-6D63-B963-1F71-9A902FD0DC8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8C548B-37D1-0D29-A6FF-9B3A5B33CF0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FD3B2E-28E7-7E99-EC9F-9AD63939553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9C1C34A-0820-02D4-F7DF-B98DA4CA39A9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8F7DC94-7FBA-87A7-2107-8D34FF2489B1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91B000-6BBD-489F-6F6D-8FA0A1452D34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943E3B-722F-3556-1BDE-69611ADBA0A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FE0A9B4-B200-1797-C7C4-07977F018E2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8519D7-BA61-3159-852E-8A899A98CCE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72E250-52B4-BE36-36F1-DF10F18AAFA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E6E7C6D4-3838-90C9-F953-504DCBAFE0E0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08518C-ED14-FDD2-BCEE-E81FF9533F28}"/>
              </a:ext>
            </a:extLst>
          </p:cNvPr>
          <p:cNvSpPr txBox="1"/>
          <p:nvPr/>
        </p:nvSpPr>
        <p:spPr>
          <a:xfrm>
            <a:off x="464489" y="9647502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</a:t>
            </a:r>
            <a:r>
              <a:rPr lang="en-US" altLang="zh-CN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Tong Yu Shan 2301157</a:t>
            </a:r>
            <a:endParaRPr lang="en-US" sz="2800" b="1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2DC4635-EF47-A44A-02DE-85FA991C71CB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B3E43D4-FE93-85E3-88A3-165037A52CA6}"/>
              </a:ext>
            </a:extLst>
          </p:cNvPr>
          <p:cNvSpPr txBox="1"/>
          <p:nvPr/>
        </p:nvSpPr>
        <p:spPr>
          <a:xfrm>
            <a:off x="636457" y="1452225"/>
            <a:ext cx="171610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4.1 </a:t>
            </a:r>
            <a:r>
              <a:rPr lang="en-US" altLang="zh-CN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Logistic Regression (LR)</a:t>
            </a: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 Results – Hyperparameter Tuning: Test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637F2AC4-B469-4CAC-D689-0959AE03DDCD}"/>
              </a:ext>
            </a:extLst>
          </p:cNvPr>
          <p:cNvSpPr txBox="1"/>
          <p:nvPr/>
        </p:nvSpPr>
        <p:spPr>
          <a:xfrm>
            <a:off x="636457" y="3659429"/>
            <a:ext cx="8856805" cy="574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75.5%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66.7%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60.4%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63.4%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0.852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is stable, no overfitting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Classify well between diabetes and non-diabetes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WHY?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LR separate  classes with a straight line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In baseline training, </a:t>
            </a:r>
            <a:r>
              <a:rPr lang="en-US" sz="2800" err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class_weight</a:t>
            </a:r>
            <a:r>
              <a:rPr lang="en-US" sz="280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 = “balanced” is applied, no much left for tuning to optimize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B64069-F353-7C93-F32F-5B6463586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5834" r="1516" b="1378"/>
          <a:stretch>
            <a:fillRect/>
          </a:stretch>
        </p:blipFill>
        <p:spPr bwMode="auto">
          <a:xfrm>
            <a:off x="13614481" y="2655650"/>
            <a:ext cx="3696503" cy="37102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B9501C-CBA6-C76B-7745-58F6BD5FE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87" y="2655650"/>
            <a:ext cx="3578770" cy="3710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Picture 22" descr="A screenshot of a graph&#10;&#10;AI-generated content may be incorrect.">
            <a:extLst>
              <a:ext uri="{FF2B5EF4-FFF2-40B4-BE49-F238E27FC236}">
                <a16:creationId xmlns:a16="http://schemas.microsoft.com/office/drawing/2014/main" id="{6F85D44D-0F3A-F60C-C5E1-B8349E6C9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86" y="6783059"/>
            <a:ext cx="7546497" cy="30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DC31-C6A8-540C-9BEB-77F7B17E2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B72F396-A389-CDD6-706E-78384A51F75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2F87433-59C5-9A59-AE78-7043131FF45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A9FFC6-028D-F879-3031-544F107C59A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B304818-4432-34E2-27D8-B647C4EBFD01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6505FC5-0A01-04C8-3AF3-315AAB18ACE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B544075-79E7-5B17-955C-20DA78E81F1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770CB17-AB79-D556-00ED-CD2A08CF694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541A522-0116-F487-A42C-A1932127952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3950788-5823-CB6B-B0F9-EA2E00BC0BC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BF75636-AF8F-359C-F3C6-4667C9DF019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EE0E9B5E-1EE7-6087-CDBD-DD3A4E571F59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FB411-88EE-B03E-B56C-135568A3ADC5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3619F53-DD30-909C-010C-A743A40FD952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B5BD748-F2DA-826F-888A-6F81894AFE15}"/>
              </a:ext>
            </a:extLst>
          </p:cNvPr>
          <p:cNvSpPr txBox="1"/>
          <p:nvPr/>
        </p:nvSpPr>
        <p:spPr>
          <a:xfrm>
            <a:off x="803330" y="1683404"/>
            <a:ext cx="171610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4.2 Support Vector Machine (SVM) Results – Baseline Train: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59F1280-7E44-AE07-24F0-8AB21637E72E}"/>
              </a:ext>
            </a:extLst>
          </p:cNvPr>
          <p:cNvSpPr txBox="1"/>
          <p:nvPr/>
        </p:nvSpPr>
        <p:spPr>
          <a:xfrm>
            <a:off x="490537" y="3571647"/>
            <a:ext cx="6265998" cy="3811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Pipeline: RBF kernel + imputation + standard scaling</a:t>
            </a:r>
            <a:endParaRPr lang="en-US" sz="2800">
              <a:solidFill>
                <a:srgbClr val="1F2020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83.0%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83.4%</a:t>
            </a: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64.5%</a:t>
            </a: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72.7%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0.893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FB548E-8BFF-0B65-8810-8F5B22C06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855" y="3788521"/>
            <a:ext cx="5841065" cy="297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graph of a curve&#10;&#10;AI-generated content may be incorrect.">
            <a:extLst>
              <a:ext uri="{FF2B5EF4-FFF2-40B4-BE49-F238E27FC236}">
                <a16:creationId xmlns:a16="http://schemas.microsoft.com/office/drawing/2014/main" id="{EDDFAD5D-3107-B5EA-B076-C9CBCF65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99" y="3169105"/>
            <a:ext cx="5274310" cy="490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92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8C36D-657F-7842-E7B7-1EB49BA4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0AAD127-F7E3-9018-CE04-AC6088901475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3035AC-8AB6-DC5C-76D0-2621915C6CC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03A7CC-9ADF-8FD1-42F6-95A1D19BB44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D1E2082-C2CB-3C55-A2B1-0D8E412C75FE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4DB456A-F11A-E247-0ACC-D03D60964764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53D588-EA2E-821C-C95B-AC898337F93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1D86F16-DBAF-4980-5653-13AC6D227B1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2AF8488-AD8A-1526-7B9F-9261EC43F8A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0E07B1E-83B3-850F-CE26-7D16291D7D7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E65F8E1-6B21-3536-6824-94837AFB09B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F5C00794-2C94-A504-EC09-1810F2EFA5A3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38D818-290E-70EB-C13B-8A96DB69F1A0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A35229AF-6F13-D84C-C91C-5684FAF6C1DB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A1B7C13-BDE5-638E-8A6A-3F9D35DF1440}"/>
              </a:ext>
            </a:extLst>
          </p:cNvPr>
          <p:cNvSpPr txBox="1"/>
          <p:nvPr/>
        </p:nvSpPr>
        <p:spPr>
          <a:xfrm>
            <a:off x="803330" y="1683404"/>
            <a:ext cx="171610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4.2 Support Vector Machine (SVM) Results – Baseline Train: Test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785E1260-677E-0EC4-397E-F822908B23AC}"/>
              </a:ext>
            </a:extLst>
          </p:cNvPr>
          <p:cNvSpPr txBox="1"/>
          <p:nvPr/>
        </p:nvSpPr>
        <p:spPr>
          <a:xfrm>
            <a:off x="490537" y="3571647"/>
            <a:ext cx="6265998" cy="251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75.5%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78.6%</a:t>
            </a: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41.5%</a:t>
            </a: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54.3%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0.853</a:t>
            </a:r>
          </a:p>
        </p:txBody>
      </p:sp>
      <p:pic>
        <p:nvPicPr>
          <p:cNvPr id="13" name="Picture 12" descr="A graph of a curve&#10;&#10;AI-generated content may be incorrect.">
            <a:extLst>
              <a:ext uri="{FF2B5EF4-FFF2-40B4-BE49-F238E27FC236}">
                <a16:creationId xmlns:a16="http://schemas.microsoft.com/office/drawing/2014/main" id="{50D5D97E-82E4-927A-896E-FFD00955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99" y="3169105"/>
            <a:ext cx="5274310" cy="490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B581EF-5484-1183-8388-EE4CCA1AC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904" y="3962496"/>
            <a:ext cx="5712432" cy="290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99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2AC0-FC6F-6F95-7B93-D0A84348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BF92EA3-1D75-3E18-A863-712246F24DB5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00A64E-2ABA-94B0-CE73-8746B94FB60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C15229-D967-435A-E482-9BE27ECA173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71435A7-8685-0EEC-E9E8-D7CBF5A89AFB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9EDC0F8-30B1-7198-5002-81CB94B13B7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45DCE9-CC0E-D5A5-3062-D89AC46A621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68AF504-F2F7-A7BE-C770-A794338078E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4770913-ABD9-157E-C665-17FDABAE80A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CF6B100-3B07-B21C-A637-AEB634AD30F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C2346DA-493D-A9C5-53FC-32753F2D498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D1C9A13A-4E15-9505-886C-9D48FDDD3281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C23E82-0000-9EB1-FCC1-E18270FC1B50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BD61487-6038-56CE-E691-83EDD0275784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F3FDAB20-4EA9-085C-A6D6-04004AA219D0}"/>
              </a:ext>
            </a:extLst>
          </p:cNvPr>
          <p:cNvSpPr txBox="1"/>
          <p:nvPr/>
        </p:nvSpPr>
        <p:spPr>
          <a:xfrm>
            <a:off x="473588" y="2026502"/>
            <a:ext cx="1760391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4.2 Support </a:t>
            </a:r>
            <a:r>
              <a:rPr lang="en-US" sz="5400" b="1" err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Vevctor</a:t>
            </a:r>
            <a:r>
              <a:rPr lang="en-US" sz="54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 Machine (SVM) Results – Cross Validation: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7ED31D8F-53C8-65BD-C303-3BB7A5F11382}"/>
              </a:ext>
            </a:extLst>
          </p:cNvPr>
          <p:cNvSpPr txBox="1"/>
          <p:nvPr/>
        </p:nvSpPr>
        <p:spPr>
          <a:xfrm>
            <a:off x="631530" y="4239266"/>
            <a:ext cx="6265998" cy="25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76.7%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73.7%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54.1%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62.2%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0.817</a:t>
            </a:r>
          </a:p>
        </p:txBody>
      </p:sp>
      <p:pic>
        <p:nvPicPr>
          <p:cNvPr id="11" name="Picture 10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0DA24CE6-7052-1864-F98B-176434295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38" y="3855301"/>
            <a:ext cx="10653332" cy="3836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932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B0EF-1F2A-1AD5-8E55-C04148D4B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1AB35A-6043-C055-B942-AA16649B014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4AFB19-369B-00C9-F883-D82D02F1704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F20ED1-0DA2-082D-3E84-FA67A4EA44E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F5A87EB-9AC0-B692-44C1-BAAC8F28B5AE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24226B5-0264-897E-0F14-41BBE54E61E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EFC759F-69DD-1EBF-48CC-6C746B7F081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4FAA2B3-FC32-B5C8-4356-48D863CC045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3A7FD12-790E-E426-0C5D-A8027A5BEFB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DC72BBC-7C77-BE02-CB5E-7CD28946106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CFFF0B-9ACD-77BE-DCE7-8CF6806B73C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C7D56C6E-979F-C5D9-51B8-9A3F843A71E6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F213F9-BC84-C701-AC2A-682FC6EE6BF7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8649B145-E34B-2F2B-E9D8-DFD2745BCE5C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1E57CF1C-6686-8558-5411-E70EB095ACC2}"/>
              </a:ext>
            </a:extLst>
          </p:cNvPr>
          <p:cNvSpPr txBox="1"/>
          <p:nvPr/>
        </p:nvSpPr>
        <p:spPr>
          <a:xfrm>
            <a:off x="636457" y="1678174"/>
            <a:ext cx="171610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4.2 Support Vector Machine (SVM) Results – Hyperparameter Tuning (Training Set)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6BE7D48C-44DF-FC60-DE33-84FC5039DB65}"/>
              </a:ext>
            </a:extLst>
          </p:cNvPr>
          <p:cNvSpPr txBox="1"/>
          <p:nvPr/>
        </p:nvSpPr>
        <p:spPr>
          <a:xfrm>
            <a:off x="792105" y="4439976"/>
            <a:ext cx="8389140" cy="294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32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77.9%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32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72.9%</a:t>
            </a:r>
            <a:r>
              <a:rPr lang="en-US" sz="3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32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58.8%</a:t>
            </a:r>
            <a:r>
              <a:rPr lang="en-US" sz="3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32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65.1%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32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0.840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CEDFAEF-4914-ABB2-A3FE-BB2219F410FC}"/>
              </a:ext>
            </a:extLst>
          </p:cNvPr>
          <p:cNvSpPr txBox="1"/>
          <p:nvPr/>
        </p:nvSpPr>
        <p:spPr>
          <a:xfrm>
            <a:off x="9671782" y="4461876"/>
            <a:ext cx="7832787" cy="3347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Best Parameters (</a:t>
            </a:r>
            <a:r>
              <a:rPr lang="en-US" sz="4000" b="1" err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GridSearchCV</a:t>
            </a:r>
            <a:r>
              <a:rPr lang="en-US" sz="4000" b="1">
                <a:solidFill>
                  <a:srgbClr val="1F2020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  <a:sym typeface="Open Sans"/>
              </a:rPr>
              <a:t>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C: {1}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kernel: {'linear'}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gamma: {'scale'}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265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795E-8175-D410-57CD-45FF02D8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B5FE3D-E086-08BD-9928-4B3F05FC629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D3FA6E-AF1C-8377-E881-CD28CA4916C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59BE8F-8930-1C4D-7A23-BC0A4C627E6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770C446-99F1-6E2B-49E0-509682EB81B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246B7-404F-9C4F-10B6-BB5CF167FEFF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8631A7C-E479-024E-7103-10A71ACE3C7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1453236-3BC6-8348-36EE-A6F681A1E16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23312B4-718E-7C11-AF96-650C7B52AFB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B7FB5F0-71A0-160F-1868-F20A037E830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C074BC7-2443-D5A0-5CEC-7F08CDE3099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5CBDF59E-67C6-B54A-691F-6E8E0F73E249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FCEACC-EB90-0EC5-DA4B-453B5A0108DF}"/>
              </a:ext>
            </a:extLst>
          </p:cNvPr>
          <p:cNvSpPr txBox="1"/>
          <p:nvPr/>
        </p:nvSpPr>
        <p:spPr>
          <a:xfrm>
            <a:off x="464489" y="9647502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AFF1ABC-9DCF-A7BC-DCDB-E6619EF4D62D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3F270006-E280-1336-0AD4-60D27711A8AD}"/>
              </a:ext>
            </a:extLst>
          </p:cNvPr>
          <p:cNvSpPr txBox="1"/>
          <p:nvPr/>
        </p:nvSpPr>
        <p:spPr>
          <a:xfrm>
            <a:off x="636457" y="1452225"/>
            <a:ext cx="171610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4.2 Support Vector Machine (SVM) Results– Hyperparameter Tuning (Test Set)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C323AA8-126B-5CEF-655D-0B6BF9EF8011}"/>
              </a:ext>
            </a:extLst>
          </p:cNvPr>
          <p:cNvSpPr txBox="1"/>
          <p:nvPr/>
        </p:nvSpPr>
        <p:spPr>
          <a:xfrm>
            <a:off x="636457" y="3659429"/>
            <a:ext cx="8856805" cy="1870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74.8%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75.9%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41.5%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53.7%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0.856</a:t>
            </a:r>
          </a:p>
        </p:txBody>
      </p:sp>
      <p:pic>
        <p:nvPicPr>
          <p:cNvPr id="11" name="Picture 10" descr="A blue and white graph&#10;&#10;AI-generated content may be incorrect.">
            <a:extLst>
              <a:ext uri="{FF2B5EF4-FFF2-40B4-BE49-F238E27FC236}">
                <a16:creationId xmlns:a16="http://schemas.microsoft.com/office/drawing/2014/main" id="{9EFE0CAE-0749-6F02-A665-F74CA9C1C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402" y="3242567"/>
            <a:ext cx="4144458" cy="360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graph of a curve&#10;&#10;AI-generated content may be incorrect.">
            <a:extLst>
              <a:ext uri="{FF2B5EF4-FFF2-40B4-BE49-F238E27FC236}">
                <a16:creationId xmlns:a16="http://schemas.microsoft.com/office/drawing/2014/main" id="{04411A9B-381C-1367-4D1B-74619DBE2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62" y="3257292"/>
            <a:ext cx="3765550" cy="3627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994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02DDA-5884-D7D7-FE86-C4A140B9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0DB220-89A4-853E-FE73-E6DB3321F45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1119CF-5581-8986-C4AB-2FA2FF7D137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D18DE3F-EE56-EC0E-C02B-3A07837018B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BC30A06-8A96-0524-BEE0-B3A88FB3B079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C397BE5-0E76-D62C-094C-C489364F2F5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F274B6-19F8-275D-D337-A8B07CCFB5C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ABD4078-3892-DEC7-2BDD-CBD60EC1FE2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A595178-5A78-E322-59D8-AD1214668C0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8AA8034-610E-2711-B5F9-7363D580A08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242D2C0-364F-9BBE-5F68-5D0D92396A8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66AEB611-820F-152C-3253-EA8CBD47CA6B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1BE6D-4E17-EFB3-BF18-E83B9EACB4E1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4C243E6B-C2BD-CE29-0DCD-056B07D711C0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DC80D29-3B47-A8B1-0479-79FC76BC6D82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4.3 Random Forest (RF) Results – Baseline Train: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1549D273-BA02-D5AE-9B3D-0DD4301DD075}"/>
              </a:ext>
            </a:extLst>
          </p:cNvPr>
          <p:cNvSpPr txBox="1"/>
          <p:nvPr/>
        </p:nvSpPr>
        <p:spPr>
          <a:xfrm>
            <a:off x="611058" y="3485424"/>
            <a:ext cx="6265998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100%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1.000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Perfect performance on training set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Indicated </a:t>
            </a:r>
            <a:r>
              <a:rPr lang="en-US" sz="28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overfitting risk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Model may not generalize well to unseen data.</a:t>
            </a:r>
            <a:endParaRPr lang="en-US" sz="28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E5C9CF-E1AF-1C3F-94F3-299139B6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3795309"/>
            <a:ext cx="6019800" cy="3497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AA21B-5B8B-DE2B-7366-14BE275B2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54" y="3250978"/>
            <a:ext cx="4633759" cy="46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39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C974-E72A-3BF0-03CD-D72512EE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F7D9D4-26D3-5443-BC24-3A00D514C614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727CAB-5987-341B-BB21-4E0A1E00A0A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DE54DEF-9711-7A6A-CA3E-E63C2FD9623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EEF2316-2EDC-C8C9-0B29-73EC104B374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D5188B3-E2E6-7F0B-20E3-9F1B951B0EA0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21B75D-4D8E-7F2D-F200-D31FB875845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10B4627-EE52-E09E-CE98-F059607E9D6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E7D9E2-A253-609C-126F-346C25F32F74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97DC2C6-415A-7079-C410-4826A7D9635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3227AAF-A050-9086-23AD-7354C01E675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836493F-D497-8955-2049-46252186BA1D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6CB437-67D9-9FD6-CE5C-F1D4164E1EAC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76C1B0B-962C-0C85-0C0D-F0D37715E58F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8EE7F13A-9A99-24AF-D866-D4A2AD23F819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4.3 Random Forest (RF) Results – Baseline Train: Test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7FEE431-0E02-CF38-262A-181F144A881F}"/>
              </a:ext>
            </a:extLst>
          </p:cNvPr>
          <p:cNvSpPr txBox="1"/>
          <p:nvPr/>
        </p:nvSpPr>
        <p:spPr>
          <a:xfrm>
            <a:off x="611058" y="3485424"/>
            <a:ext cx="6265998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76.2%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77.4%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45.3%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57.1%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0.856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Indicates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overfitting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strong precision but weak recall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struggles to identify diabetic patients (minority class)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1432C8-61B3-E808-872F-6909D098F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771900"/>
            <a:ext cx="5843882" cy="34571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26259E-DDDF-C720-1D17-60C844DE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54" y="3250978"/>
            <a:ext cx="4633759" cy="46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16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91D6-2C2F-4A11-C141-17D45AFF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99519B-15CF-1D71-1476-3DCF638AC198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FECE9B-FEFD-B637-4B67-6B0EF0311B4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5E70794-8EF3-1FC6-CCD2-0D90802C30E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56A9BDA-B7DA-ED82-3D71-3DC527DA4BEB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CD8E052-68A7-CE89-468F-155CECB56143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471C5D-2E4E-2035-115B-6D9A1D15D39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E6CC127-73D6-E89C-29D0-C67C4032AD4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6651FBB-E060-D2F6-4FDB-6B2D7C140A6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205D99C-97AB-BA8E-B6CA-61175B11572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01B3BFF-1E9B-015C-30CC-64CA12D2977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29CD9FA8-E5A4-A405-0D5D-8716FD91C939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887921-EDB1-26BB-3C60-9C30247C8AFC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E17ECC7-1C23-3D15-F69C-867FE6A394B0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0317178F-EAF9-0CE2-BC1C-68E0840B5F09}"/>
              </a:ext>
            </a:extLst>
          </p:cNvPr>
          <p:cNvSpPr txBox="1"/>
          <p:nvPr/>
        </p:nvSpPr>
        <p:spPr>
          <a:xfrm>
            <a:off x="636457" y="1678174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4.3 Random Forest (RF) Results – Cross Validation: Train Set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267BFC7-5B61-B493-87BF-6CB0418C6FD7}"/>
              </a:ext>
            </a:extLst>
          </p:cNvPr>
          <p:cNvSpPr txBox="1"/>
          <p:nvPr/>
        </p:nvSpPr>
        <p:spPr>
          <a:xfrm>
            <a:off x="611058" y="3485424"/>
            <a:ext cx="6265998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74.7%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68.1%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56.0%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61.1%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0.824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 gives more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realistic performance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estimates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Confirms overfitting in baseline training (100%) was misleading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387A99-8451-07D7-138C-3EB9BC57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32" y="4686300"/>
            <a:ext cx="10167938" cy="17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553F5-CB76-7523-722C-3D4FC1DCC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E691F3-9150-E875-D096-4286B644CBFF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F0120F8-8966-9E13-398F-DF3C79CA11B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57D16B-D0BA-15B0-18EE-188D54D5465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11DD47E-5719-B20A-1C6A-C0C6DD61B555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4CD06B0-A689-B2B9-E1B4-0F52A1BE1B65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3BC99D-21C8-38B2-3BC5-0E3FBA9ABE4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F004A9D-DC3F-D640-5A95-8231A2117AF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83AB6AB-C910-5542-6B28-F2C7519C70D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DE9206B-D1FB-4ADB-A70B-7B2C5A65670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02E2232-7F47-55FB-4FA3-5EB508F8FB4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B9408D44-6D1F-6563-8653-64E7340537A7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32EE69-9F13-E0ED-3286-30073340D959}"/>
              </a:ext>
            </a:extLst>
          </p:cNvPr>
          <p:cNvSpPr txBox="1"/>
          <p:nvPr/>
        </p:nvSpPr>
        <p:spPr>
          <a:xfrm>
            <a:off x="665486" y="9511040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24A788F6-C21E-9AE7-14EA-0DB194B5FBAD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CA8683EF-0468-1E3A-A721-307FDE6F35BF}"/>
              </a:ext>
            </a:extLst>
          </p:cNvPr>
          <p:cNvSpPr txBox="1"/>
          <p:nvPr/>
        </p:nvSpPr>
        <p:spPr>
          <a:xfrm>
            <a:off x="636457" y="1678174"/>
            <a:ext cx="171610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4.3 Random Forest (RF) Results – Hyperparameter Tuning (Training Set)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1DAF078C-B4AB-6D77-7CD2-90D955CC3638}"/>
              </a:ext>
            </a:extLst>
          </p:cNvPr>
          <p:cNvSpPr txBox="1"/>
          <p:nvPr/>
        </p:nvSpPr>
        <p:spPr>
          <a:xfrm>
            <a:off x="1039108" y="3840676"/>
            <a:ext cx="7928040" cy="5101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90.5%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82.6%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92.4%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87.2%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0.975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Show major improvement compared to baseline &amp; CV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 recall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Better at detecting diabetic cases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B634F270-117C-48C1-DA1D-90E2555A2B57}"/>
              </a:ext>
            </a:extLst>
          </p:cNvPr>
          <p:cNvSpPr txBox="1"/>
          <p:nvPr/>
        </p:nvSpPr>
        <p:spPr>
          <a:xfrm>
            <a:off x="9747731" y="4414676"/>
            <a:ext cx="6265998" cy="380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Best Parameters (</a:t>
            </a:r>
            <a:r>
              <a:rPr lang="en-US" sz="28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):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n_estimators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100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10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min_samples_split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2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min_samples_leaf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4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max_features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"sqrt"</a:t>
            </a:r>
          </a:p>
        </p:txBody>
      </p:sp>
    </p:spTree>
    <p:extLst>
      <p:ext uri="{BB962C8B-B14F-4D97-AF65-F5344CB8AC3E}">
        <p14:creationId xmlns:p14="http://schemas.microsoft.com/office/powerpoint/2010/main" val="51592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1D59A-8A9A-7CF8-3B4A-E2872BDD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A99B59-3954-75FD-D04F-3AF594D6382C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D2086B-05F8-8983-9241-A9714E83FA9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5196CE-09BE-47A9-8E77-0EBF8845C7A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7EAE5DD-0FE7-3A97-C525-A63779D0F049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E749C8D-AF6F-4336-3152-368580B7D1C1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3352428-91D0-2C5B-B056-341F5658E24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74C2E62-BC12-2EB6-F17C-B14A01A8D18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EED8865-133B-04FB-F6F2-C74CAA293894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41888A7-6ED6-0548-92E0-3C1A79504BC9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82055F-32A7-F687-64AF-AA13591361D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7A7F5C7-B39E-8703-2B87-8B91F774499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1A836F2-1528-7A62-0B35-9EB715AF2C22}"/>
              </a:ext>
            </a:extLst>
          </p:cNvPr>
          <p:cNvSpPr txBox="1"/>
          <p:nvPr/>
        </p:nvSpPr>
        <p:spPr>
          <a:xfrm>
            <a:off x="1113380" y="2289148"/>
            <a:ext cx="78641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37F53EA-D2E8-3A1B-680F-019B6240CB1E}"/>
              </a:ext>
            </a:extLst>
          </p:cNvPr>
          <p:cNvSpPr txBox="1"/>
          <p:nvPr/>
        </p:nvSpPr>
        <p:spPr>
          <a:xfrm>
            <a:off x="2267779" y="396474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CF9346B-86FB-1A39-BC1F-B7F20A783EE4}"/>
              </a:ext>
            </a:extLst>
          </p:cNvPr>
          <p:cNvSpPr txBox="1"/>
          <p:nvPr/>
        </p:nvSpPr>
        <p:spPr>
          <a:xfrm>
            <a:off x="2267779" y="668980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91DCA-CA36-AD09-97CF-ACDCBAC4A142}"/>
              </a:ext>
            </a:extLst>
          </p:cNvPr>
          <p:cNvSpPr txBox="1"/>
          <p:nvPr/>
        </p:nvSpPr>
        <p:spPr>
          <a:xfrm>
            <a:off x="1423238" y="4113339"/>
            <a:ext cx="72444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Screening relies on costly lab tests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High-risk individuals often overlooked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Need for an automated, interpretable tool</a:t>
            </a:r>
          </a:p>
        </p:txBody>
      </p:sp>
      <p:pic>
        <p:nvPicPr>
          <p:cNvPr id="11" name="Picture 10" descr="Close-up of several test tubes&#10;&#10;AI-generated content may be incorrect.">
            <a:extLst>
              <a:ext uri="{FF2B5EF4-FFF2-40B4-BE49-F238E27FC236}">
                <a16:creationId xmlns:a16="http://schemas.microsoft.com/office/drawing/2014/main" id="{52603E52-EE51-2DD3-2E8B-BFAD0EDD9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13657" y="3789130"/>
            <a:ext cx="6651105" cy="4434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38E26-8C19-7BBC-1F7D-9397F3719179}"/>
              </a:ext>
            </a:extLst>
          </p:cNvPr>
          <p:cNvSpPr txBox="1"/>
          <p:nvPr/>
        </p:nvSpPr>
        <p:spPr>
          <a:xfrm>
            <a:off x="12539663" y="9700319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</p:spTree>
    <p:extLst>
      <p:ext uri="{BB962C8B-B14F-4D97-AF65-F5344CB8AC3E}">
        <p14:creationId xmlns:p14="http://schemas.microsoft.com/office/powerpoint/2010/main" val="225391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DDFF4-969D-CC2F-FEBF-A0900C4B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85E847-AB1D-9615-F494-0B737423E46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276DA5-951E-9B02-022E-CD9E36C64A6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9A7812-5CD3-CD24-C799-CCAF4749EBC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0385C80-1116-9396-9AFA-158894333376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9B5A03C-AE08-56CE-E8C9-8AD4969C60F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EF0ECF-CFAC-DED6-F244-1FA83852191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503AD66-4C8F-749D-CFF0-8DC71C79662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A34AA4C-ABAC-752B-12E4-53EA02A0505E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E6CAF4E-094E-AFD6-8C05-2F4CC0EE6D0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A35B5C6-8374-A67F-CB98-8AD86540834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E757778-0D5F-2FBC-F0B4-89D200323853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B8EBD9-6D2E-27A1-9F82-89CD3C3F18FC}"/>
              </a:ext>
            </a:extLst>
          </p:cNvPr>
          <p:cNvSpPr txBox="1"/>
          <p:nvPr/>
        </p:nvSpPr>
        <p:spPr>
          <a:xfrm>
            <a:off x="464489" y="9647502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C8567BA-AEBD-DF4A-7B15-92E18DECE262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C38B5C5A-6CEF-66B4-D2D5-5DB0F82AE00F}"/>
              </a:ext>
            </a:extLst>
          </p:cNvPr>
          <p:cNvSpPr txBox="1"/>
          <p:nvPr/>
        </p:nvSpPr>
        <p:spPr>
          <a:xfrm>
            <a:off x="636457" y="1452225"/>
            <a:ext cx="1716100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4.3 Random Forest (RF) Results – Hyperparameter Tuning (Test Set)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0600CCA-9FC8-60BF-65FF-D868C5384BF1}"/>
              </a:ext>
            </a:extLst>
          </p:cNvPr>
          <p:cNvSpPr txBox="1"/>
          <p:nvPr/>
        </p:nvSpPr>
        <p:spPr>
          <a:xfrm>
            <a:off x="636457" y="3659429"/>
            <a:ext cx="8856805" cy="574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Accuracy: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78.8%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Precision: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70.6%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Recall: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67.9%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| F1-score: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69.2%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ROC–AUC: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0.860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Performance improved compared to baseline test set (76.2% accuracy, 45.3% recall)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Higher recall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→ better detection of diabetic patients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Balanced trade-off </a:t>
            </a: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between precision and recall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ROC–AUC confirms </a:t>
            </a: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strong discriminative ability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BAC5E1-8FD2-E4A4-E9A4-C0E3600A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130" y="3351557"/>
            <a:ext cx="4058333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A8D0B9-A2B6-7340-DCA8-760BE2FA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056" y="3350762"/>
            <a:ext cx="3652466" cy="36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554B-8B4F-1B82-60E4-C2F3CB839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9FCED9C-F4F2-A0F3-89E3-A2C04B31B9E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1DB172-AE44-5598-4A4B-BA3372D5D779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4FE586E-FAAC-1F26-AED4-3951324FF4F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46F4677-A5CC-DD4A-C739-11E03B6138AA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E472746-01C8-918E-7700-1F77CA3FBF5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76ADBB-8A46-B07D-A9A4-03E5ACD2B5B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213C8AF-635F-4C62-A199-F4EF27B0125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A24C54B-206B-A09E-DC95-5A5AADB885B9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FBD8EB7-2531-190B-D65C-F005F4A4EF8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02F211C-678B-03D5-43B9-66B8EA92DEA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659D1EC6-A629-1133-2DF8-F96CA1865F71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ED52E-6F4E-10DF-F1CF-A7B09E2BDB3C}"/>
              </a:ext>
            </a:extLst>
          </p:cNvPr>
          <p:cNvSpPr txBox="1"/>
          <p:nvPr/>
        </p:nvSpPr>
        <p:spPr>
          <a:xfrm>
            <a:off x="304800" y="9583916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1A10A2F-E675-3EB2-75E3-4530E3259000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DBF58CD-FFF6-D4B5-9F6A-E735B4E45766}"/>
              </a:ext>
            </a:extLst>
          </p:cNvPr>
          <p:cNvSpPr txBox="1"/>
          <p:nvPr/>
        </p:nvSpPr>
        <p:spPr>
          <a:xfrm>
            <a:off x="636457" y="1452225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4.4 Model Comparison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386EFCFB-3C01-EB78-4740-052D5D8DF2EA}"/>
              </a:ext>
            </a:extLst>
          </p:cNvPr>
          <p:cNvSpPr txBox="1"/>
          <p:nvPr/>
        </p:nvSpPr>
        <p:spPr>
          <a:xfrm>
            <a:off x="10105100" y="3834333"/>
            <a:ext cx="7662863" cy="271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Support Vector Machine (SVM):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test precision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75.9%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(avoids false positives)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 low recall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41.5%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misses many diabetic patients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B08903-400D-E0FE-39C9-EE1951DA9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5" y="2719658"/>
            <a:ext cx="9223102" cy="62147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5FB3AB-832D-E5BC-57FD-794AFA09B95A}"/>
              </a:ext>
            </a:extLst>
          </p:cNvPr>
          <p:cNvSpPr/>
          <p:nvPr/>
        </p:nvSpPr>
        <p:spPr>
          <a:xfrm>
            <a:off x="7924800" y="6438900"/>
            <a:ext cx="1219200" cy="239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71DD54CD-174B-4B09-533A-06BE200F6C5A}"/>
              </a:ext>
            </a:extLst>
          </p:cNvPr>
          <p:cNvSpPr txBox="1"/>
          <p:nvPr/>
        </p:nvSpPr>
        <p:spPr>
          <a:xfrm>
            <a:off x="10019495" y="1411515"/>
            <a:ext cx="7931739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Logistic Regression (LR):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Balanced performance on train &amp; test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recall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60.4%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moderate detection of diabetic cases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04B9962F-9303-7F19-AA3C-202376956B38}"/>
              </a:ext>
            </a:extLst>
          </p:cNvPr>
          <p:cNvSpPr txBox="1"/>
          <p:nvPr/>
        </p:nvSpPr>
        <p:spPr>
          <a:xfrm>
            <a:off x="10134600" y="6811149"/>
            <a:ext cx="7662863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Random Forest (RF):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train accuracy (90.5%) &amp; recall (92.4%)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Best test recall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67.9%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F1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69.2%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ROC–AUC = </a:t>
            </a:r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86.0%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balanced trade-off between accuracy, precision, and recall</a:t>
            </a:r>
          </a:p>
        </p:txBody>
      </p:sp>
    </p:spTree>
    <p:extLst>
      <p:ext uri="{BB962C8B-B14F-4D97-AF65-F5344CB8AC3E}">
        <p14:creationId xmlns:p14="http://schemas.microsoft.com/office/powerpoint/2010/main" val="1888189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D137-F666-4E56-3621-A552D9A9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3F414C-93FD-28C6-4C54-C840F584E1E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380D31F-3429-CC9F-093C-C56171C920D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03375EA-FB5C-EEA4-5BC8-B8C420C9CD0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DF3A8F2-A1F9-A624-CD87-0141CB1AE380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CB02818-8596-0C89-60FA-84496A82259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5B2F61-84A4-AAF5-5900-ADB962D4D96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D8ABBAF-43F2-343B-2E7C-7824E9589A6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9057FFA-778F-BD91-7D18-59922F654A1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3F697A-8384-714A-37B2-3AEE8393BB0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09613B0-F543-A8A8-C4A0-338E5B4EEFF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DA90968-934F-110D-7112-A0FB531F64AC}"/>
              </a:ext>
            </a:extLst>
          </p:cNvPr>
          <p:cNvSpPr txBox="1"/>
          <p:nvPr/>
        </p:nvSpPr>
        <p:spPr>
          <a:xfrm>
            <a:off x="2651945" y="325632"/>
            <a:ext cx="1425753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4 – Results, Analysis, Findings &amp; 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724FE-B19C-08C8-7F0A-85086A002F25}"/>
              </a:ext>
            </a:extLst>
          </p:cNvPr>
          <p:cNvSpPr txBox="1"/>
          <p:nvPr/>
        </p:nvSpPr>
        <p:spPr>
          <a:xfrm>
            <a:off x="304800" y="9583916"/>
            <a:ext cx="5280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Loh Chia Heung 2301684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2113AB41-F613-C7A4-57B9-E47937E17024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83BFBC1E-420F-1420-FA8E-85B2FFDE1B1C}"/>
              </a:ext>
            </a:extLst>
          </p:cNvPr>
          <p:cNvSpPr txBox="1"/>
          <p:nvPr/>
        </p:nvSpPr>
        <p:spPr>
          <a:xfrm>
            <a:off x="636457" y="1452225"/>
            <a:ext cx="1716100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0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4.4 Model Comparison (Cont.)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21CA367-C8D2-1864-CF4E-A0DE7294FBE1}"/>
              </a:ext>
            </a:extLst>
          </p:cNvPr>
          <p:cNvSpPr txBox="1"/>
          <p:nvPr/>
        </p:nvSpPr>
        <p:spPr>
          <a:xfrm>
            <a:off x="10132183" y="3961714"/>
            <a:ext cx="7662863" cy="334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 b="1" u="sng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Conclusion: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Best Model: Random Forest (RF)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RF provides stronger generalization and higher recall, which is critical in healthcare to minimize the false negatives.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4AA660-EFAA-A70B-E39B-BFBAC348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5" y="2719658"/>
            <a:ext cx="9223102" cy="62147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069C1D-C85D-4F08-1C53-115184FDF26E}"/>
              </a:ext>
            </a:extLst>
          </p:cNvPr>
          <p:cNvSpPr/>
          <p:nvPr/>
        </p:nvSpPr>
        <p:spPr>
          <a:xfrm>
            <a:off x="7924800" y="6438900"/>
            <a:ext cx="1219200" cy="239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8181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630-6E24-E294-7D2C-8C6B8630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04D262-9E8B-E5EE-071E-25D6C6A3713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D19317C-3332-24AA-DE69-B6CF1DEA99F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8C249C7-7194-C2B1-508E-E25A29DD37E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5B61816-418A-4E44-60A0-E1FFC05B97A8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A989990-F436-DB8C-3728-0FC75B72A22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4E5849-47C7-8DD8-C915-9387D2E92FB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444DE7A-812F-3725-ADD1-D920196A8AD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AA86006-6755-6BE5-8DB0-F86FDA4DB36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3287457-9CDF-EF9C-204B-D6275BCD622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CF26749-F9CF-899B-BB37-0B352E8FE49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93508379-4AEF-6E03-C129-F9A1FC3FDF42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456B2761-51E2-6AC2-3ACE-009CBAC2D6D7}"/>
              </a:ext>
            </a:extLst>
          </p:cNvPr>
          <p:cNvSpPr txBox="1"/>
          <p:nvPr/>
        </p:nvSpPr>
        <p:spPr>
          <a:xfrm>
            <a:off x="1039108" y="2366180"/>
            <a:ext cx="555276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80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 For Attention!</a:t>
            </a:r>
          </a:p>
        </p:txBody>
      </p:sp>
      <p:grpSp>
        <p:nvGrpSpPr>
          <p:cNvPr id="17" name="Group 18">
            <a:extLst>
              <a:ext uri="{FF2B5EF4-FFF2-40B4-BE49-F238E27FC236}">
                <a16:creationId xmlns:a16="http://schemas.microsoft.com/office/drawing/2014/main" id="{B2C3303F-76DB-B3E6-8853-90252C924300}"/>
              </a:ext>
            </a:extLst>
          </p:cNvPr>
          <p:cNvGrpSpPr/>
          <p:nvPr/>
        </p:nvGrpSpPr>
        <p:grpSpPr>
          <a:xfrm>
            <a:off x="12368980" y="1543050"/>
            <a:ext cx="4109526" cy="8229600"/>
            <a:chOff x="0" y="0"/>
            <a:chExt cx="5479368" cy="10972800"/>
          </a:xfrm>
        </p:grpSpPr>
        <p:pic>
          <p:nvPicPr>
            <p:cNvPr id="18" name="Picture 19">
              <a:extLst>
                <a:ext uri="{FF2B5EF4-FFF2-40B4-BE49-F238E27FC236}">
                  <a16:creationId xmlns:a16="http://schemas.microsoft.com/office/drawing/2014/main" id="{D69EB2F6-3C88-DBF9-C36F-3DCE1FE4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363" r="17325"/>
            <a:stretch>
              <a:fillRect/>
            </a:stretch>
          </p:blipFill>
          <p:spPr>
            <a:xfrm>
              <a:off x="0" y="0"/>
              <a:ext cx="5479368" cy="10972800"/>
            </a:xfrm>
            <a:prstGeom prst="rect">
              <a:avLst/>
            </a:prstGeom>
          </p:spPr>
        </p:pic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F627F012-46DF-6813-1375-74CB3BE60E68}"/>
              </a:ext>
            </a:extLst>
          </p:cNvPr>
          <p:cNvGrpSpPr/>
          <p:nvPr/>
        </p:nvGrpSpPr>
        <p:grpSpPr>
          <a:xfrm>
            <a:off x="7478660" y="514350"/>
            <a:ext cx="4109526" cy="8229600"/>
            <a:chOff x="0" y="0"/>
            <a:chExt cx="5479368" cy="10972800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CDF13459-1042-A01D-D65C-5885C134D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678" r="52009"/>
            <a:stretch>
              <a:fillRect/>
            </a:stretch>
          </p:blipFill>
          <p:spPr>
            <a:xfrm>
              <a:off x="0" y="0"/>
              <a:ext cx="5479368" cy="10972800"/>
            </a:xfrm>
            <a:prstGeom prst="rect">
              <a:avLst/>
            </a:prstGeom>
          </p:spPr>
        </p:pic>
      </p:grpSp>
      <p:pic>
        <p:nvPicPr>
          <p:cNvPr id="2052" name="Picture 4" descr="Thank you phrase sign for design with cute boy 3d illustration 3d cartoon  realistic character icon | Premium AI-generated image">
            <a:extLst>
              <a:ext uri="{FF2B5EF4-FFF2-40B4-BE49-F238E27FC236}">
                <a16:creationId xmlns:a16="http://schemas.microsoft.com/office/drawing/2014/main" id="{F7DA0980-D6C2-DF5B-EF58-8D1614EC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04" y="4834071"/>
            <a:ext cx="4279568" cy="42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8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2176-9C0E-E047-B199-59E29C1F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AB6A9C-811D-4DFA-FC65-9E7EF3322EAF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1628D8-471A-BF9C-87B0-7AF504C8A3C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BA46E1E-B44C-4B4D-79EF-2DE771E51B6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426368D-DF51-D33A-4E16-63897F5099C9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3D1FCDA-2019-2559-48C4-39A6E1D6E568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04A997-CF59-5504-D1DA-C4821F5A28A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E1A2EAA-3F11-C2B0-09FC-852C4C45468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4E50BE0-68F8-5635-0763-A08CAADBB81B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789DDAD-D3B7-E6F5-CB0F-C329F39EF11E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8BAB177-866D-F281-B6E8-206578C74F0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F20821D-C207-4AD2-DC85-9A71A34CD95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52FFCBB-B36A-52DC-FAD2-52F42466F413}"/>
              </a:ext>
            </a:extLst>
          </p:cNvPr>
          <p:cNvSpPr txBox="1"/>
          <p:nvPr/>
        </p:nvSpPr>
        <p:spPr>
          <a:xfrm>
            <a:off x="8290093" y="2445295"/>
            <a:ext cx="78641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sym typeface="Barlow Condensed Bold"/>
              </a:rPr>
              <a:t>Project Scope</a:t>
            </a:r>
            <a:endParaRPr lang="en-US" sz="6500" b="1">
              <a:solidFill>
                <a:srgbClr val="02CDFF"/>
              </a:solidFill>
              <a:latin typeface="Barlow Condensed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12B56F8-FD2E-B04B-992B-B469948B9589}"/>
              </a:ext>
            </a:extLst>
          </p:cNvPr>
          <p:cNvSpPr txBox="1"/>
          <p:nvPr/>
        </p:nvSpPr>
        <p:spPr>
          <a:xfrm>
            <a:off x="2267779" y="396474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71F39B5C-24DB-3BA4-97AF-E1EF6515E7F5}"/>
              </a:ext>
            </a:extLst>
          </p:cNvPr>
          <p:cNvSpPr txBox="1"/>
          <p:nvPr/>
        </p:nvSpPr>
        <p:spPr>
          <a:xfrm>
            <a:off x="2267779" y="668980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0EEDD4-8BF6-0820-C071-505FC85F4DAB}"/>
              </a:ext>
            </a:extLst>
          </p:cNvPr>
          <p:cNvSpPr txBox="1"/>
          <p:nvPr/>
        </p:nvSpPr>
        <p:spPr>
          <a:xfrm>
            <a:off x="8909808" y="4427644"/>
            <a:ext cx="7244436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/>
              <a:t>•  Data: Pima Indian Diabetes (tabular)</a:t>
            </a:r>
          </a:p>
          <a:p>
            <a:r>
              <a:rPr lang="en-US" sz="3600"/>
              <a:t>•  Focus: Adult type 2 diabetes, binary classification</a:t>
            </a:r>
          </a:p>
          <a:p>
            <a:r>
              <a:rPr lang="en-US" sz="3600"/>
              <a:t>•  Includes: preprocessing, modeling, evaluation</a:t>
            </a:r>
          </a:p>
          <a:p>
            <a:r>
              <a:rPr lang="en-US" sz="3600"/>
              <a:t>•  Excludes: longitudinal forecasts, deep learning, deployment</a:t>
            </a:r>
          </a:p>
        </p:txBody>
      </p:sp>
      <p:pic>
        <p:nvPicPr>
          <p:cNvPr id="11" name="Picture 10" descr="A doctor checking a patient's blood pressure&#10;&#10;AI-generated content may be incorrect.">
            <a:extLst>
              <a:ext uri="{FF2B5EF4-FFF2-40B4-BE49-F238E27FC236}">
                <a16:creationId xmlns:a16="http://schemas.microsoft.com/office/drawing/2014/main" id="{EEE1BBCC-15E7-640A-9C25-84E34E71D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3933" y="1312830"/>
            <a:ext cx="5653723" cy="8516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9C1530-40D7-A1A1-E569-E4B047D9D450}"/>
              </a:ext>
            </a:extLst>
          </p:cNvPr>
          <p:cNvSpPr txBox="1"/>
          <p:nvPr/>
        </p:nvSpPr>
        <p:spPr>
          <a:xfrm>
            <a:off x="12539663" y="9700319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</p:spTree>
    <p:extLst>
      <p:ext uri="{BB962C8B-B14F-4D97-AF65-F5344CB8AC3E}">
        <p14:creationId xmlns:p14="http://schemas.microsoft.com/office/powerpoint/2010/main" val="156537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8F6B-2E90-086B-D4FD-6560B057D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346A2A-BF78-8E67-A6BE-8091A1CCAA31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60AA8EA-3FF0-E84F-A074-BDB99FA510A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8FC69D-7369-E378-B944-E48474EEE9F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4C38647-528C-CF5F-B084-1DA7018F2D0D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4500A48-E972-96A0-D683-657B794AE3E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AB202EC-6BDE-C6A2-3CD0-828251EB224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C8D0C0-388F-EC34-10ED-0F2ABC14844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8661EFD1-2623-6B37-0364-6F5CBC036603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D377250-AB52-C086-E574-2750522A614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E630E0B-B2FA-FA08-0856-986E8B40FD5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5D902E12-B8E0-B560-714E-4C54A20AAF3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0A9DB5E8-B397-2954-34EC-515052CE175E}"/>
              </a:ext>
            </a:extLst>
          </p:cNvPr>
          <p:cNvSpPr txBox="1"/>
          <p:nvPr/>
        </p:nvSpPr>
        <p:spPr>
          <a:xfrm>
            <a:off x="1113380" y="2289148"/>
            <a:ext cx="78641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Objective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53B638A-2EA5-D7B4-4C5D-DA16F22BB6C7}"/>
              </a:ext>
            </a:extLst>
          </p:cNvPr>
          <p:cNvSpPr txBox="1"/>
          <p:nvPr/>
        </p:nvSpPr>
        <p:spPr>
          <a:xfrm>
            <a:off x="2267779" y="396474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8FD732E7-A36C-56E8-91C9-499DE123715C}"/>
              </a:ext>
            </a:extLst>
          </p:cNvPr>
          <p:cNvSpPr txBox="1"/>
          <p:nvPr/>
        </p:nvSpPr>
        <p:spPr>
          <a:xfrm>
            <a:off x="2267779" y="6689802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BF0EF2-D832-5283-C2EC-961C2A48CA61}"/>
              </a:ext>
            </a:extLst>
          </p:cNvPr>
          <p:cNvSpPr txBox="1"/>
          <p:nvPr/>
        </p:nvSpPr>
        <p:spPr>
          <a:xfrm>
            <a:off x="980327" y="3789130"/>
            <a:ext cx="87427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/>
              <a:t>Clean and balance the dataset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Train logistic regression, random forest, SVM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Evaluate: accuracy, precision, recall, F1, ROC-AUC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/>
              <a:t>Deliver a transparent, reproducible pipeline</a:t>
            </a:r>
          </a:p>
        </p:txBody>
      </p:sp>
      <p:pic>
        <p:nvPicPr>
          <p:cNvPr id="11" name="Picture 10" descr="Close-up of several test tubes&#10;&#10;AI-generated content may be incorrect.">
            <a:extLst>
              <a:ext uri="{FF2B5EF4-FFF2-40B4-BE49-F238E27FC236}">
                <a16:creationId xmlns:a16="http://schemas.microsoft.com/office/drawing/2014/main" id="{393B6272-048E-E74A-0985-8D5C69B3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13657" y="3789130"/>
            <a:ext cx="6651105" cy="4434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C64CC-0DC7-A47B-DD5F-88B9C7566353}"/>
              </a:ext>
            </a:extLst>
          </p:cNvPr>
          <p:cNvSpPr txBox="1"/>
          <p:nvPr/>
        </p:nvSpPr>
        <p:spPr>
          <a:xfrm>
            <a:off x="12539663" y="9700319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Low Jia Hao 2302161</a:t>
            </a:r>
          </a:p>
        </p:txBody>
      </p:sp>
    </p:spTree>
    <p:extLst>
      <p:ext uri="{BB962C8B-B14F-4D97-AF65-F5344CB8AC3E}">
        <p14:creationId xmlns:p14="http://schemas.microsoft.com/office/powerpoint/2010/main" val="217645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1F82-619D-0E10-0227-BEB75DC3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A9FC86-4851-5B08-B12D-6CE3E7D8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389071"/>
            <a:ext cx="7429089" cy="8471696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FF497FC-421E-ECB9-62DE-1C9E79528185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D3B8F4-FF86-452B-8405-1485A8EAAB2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7D627C-898D-8334-F94A-6CF1FA35BBF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FB92678-756C-2E54-3D4D-8C15085A521C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14838E3-E209-BA7E-F0DA-2077C45B167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453E2C0-5441-2B4E-DEC4-ACEA2F3AA1A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6B56A81-2A00-64F7-5A64-3EED3F8A1B9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EA3AC3F-230E-AB72-0A70-F9D321FCD82D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F7B4FFE-338B-2CCC-1DAB-F7BC27ECF58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75459DA-0AAA-46DF-E0D8-4B478CCFD1F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F4D0CBD3-5C2C-A43E-BB34-AC759BF0C766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9D85E-2E1C-1918-0961-2302B1AC1928}"/>
              </a:ext>
            </a:extLst>
          </p:cNvPr>
          <p:cNvSpPr txBox="1"/>
          <p:nvPr/>
        </p:nvSpPr>
        <p:spPr>
          <a:xfrm>
            <a:off x="2498835" y="35059"/>
            <a:ext cx="52808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Tong Yu Shan 2301157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4742F4C4-B804-ADE0-7A48-134D83E1B748}"/>
              </a:ext>
            </a:extLst>
          </p:cNvPr>
          <p:cNvSpPr txBox="1"/>
          <p:nvPr/>
        </p:nvSpPr>
        <p:spPr>
          <a:xfrm>
            <a:off x="11450507" y="452363"/>
            <a:ext cx="462467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>
                <a:latin typeface="Barlow Condensed Bold"/>
                <a:sym typeface="Barlow Condensed Bold"/>
              </a:rPr>
              <a:t>- Code Review 1</a:t>
            </a:r>
            <a:endParaRPr lang="en-US" sz="6000" b="1">
              <a:latin typeface="Barlow Condensed Bold"/>
              <a:ea typeface="Calibri"/>
              <a:cs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105083D-305D-1D6A-7229-38501B3098AC}"/>
              </a:ext>
            </a:extLst>
          </p:cNvPr>
          <p:cNvSpPr txBox="1"/>
          <p:nvPr/>
        </p:nvSpPr>
        <p:spPr>
          <a:xfrm>
            <a:off x="2498362" y="452326"/>
            <a:ext cx="9339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2 – Literature Review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EE527C-B831-C2A5-D026-014B9E7686C7}"/>
              </a:ext>
            </a:extLst>
          </p:cNvPr>
          <p:cNvSpPr txBox="1"/>
          <p:nvPr/>
        </p:nvSpPr>
        <p:spPr>
          <a:xfrm>
            <a:off x="11420800" y="2145960"/>
            <a:ext cx="464636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000" b="1">
                <a:solidFill>
                  <a:srgbClr val="0070C0"/>
                </a:solidFill>
                <a:ea typeface="Calibri"/>
                <a:cs typeface="Calibri"/>
              </a:rPr>
              <a:t>KNN     </a:t>
            </a:r>
            <a:r>
              <a:rPr lang="en-US" sz="5000" b="1">
                <a:ea typeface="Calibri"/>
                <a:cs typeface="Calibri"/>
              </a:rPr>
              <a:t>&lt;     </a:t>
            </a:r>
            <a:r>
              <a:rPr lang="en-US" sz="5000" b="1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LR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327D4-91EB-D378-8F3B-7319A355B5C1}"/>
              </a:ext>
            </a:extLst>
          </p:cNvPr>
          <p:cNvSpPr txBox="1"/>
          <p:nvPr/>
        </p:nvSpPr>
        <p:spPr>
          <a:xfrm>
            <a:off x="12671369" y="5896939"/>
            <a:ext cx="2192960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Calibri"/>
                <a:cs typeface="Calibri"/>
              </a:rPr>
              <a:t>LIMITATION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D22C21-9A2C-A806-6A77-0EB8C252F5EC}"/>
              </a:ext>
            </a:extLst>
          </p:cNvPr>
          <p:cNvSpPr/>
          <p:nvPr/>
        </p:nvSpPr>
        <p:spPr>
          <a:xfrm>
            <a:off x="9759930" y="3682959"/>
            <a:ext cx="3659320" cy="18304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ea typeface="Calibri"/>
                <a:cs typeface="Calibri"/>
              </a:rPr>
              <a:t>No data</a:t>
            </a:r>
            <a:endParaRPr lang="en-US" sz="3200" err="1">
              <a:ea typeface="Calibri"/>
              <a:cs typeface="Calibri"/>
            </a:endParaRPr>
          </a:p>
          <a:p>
            <a:pPr algn="ctr"/>
            <a:r>
              <a:rPr lang="en-US" sz="3200" b="1">
                <a:ea typeface="Calibri"/>
                <a:cs typeface="Calibri"/>
              </a:rPr>
              <a:t>exploration</a:t>
            </a:r>
            <a:endParaRPr lang="en-US" sz="3200" err="1">
              <a:ea typeface="Calibri"/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52B3019-4B31-4956-3270-F5E4396EF93D}"/>
              </a:ext>
            </a:extLst>
          </p:cNvPr>
          <p:cNvSpPr/>
          <p:nvPr/>
        </p:nvSpPr>
        <p:spPr>
          <a:xfrm>
            <a:off x="14088738" y="3682958"/>
            <a:ext cx="3659320" cy="18304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ea typeface="Calibri"/>
                <a:cs typeface="Calibri"/>
              </a:rPr>
              <a:t>No data</a:t>
            </a:r>
            <a:endParaRPr lang="en-US" sz="3200" err="1">
              <a:ea typeface="Calibri"/>
              <a:cs typeface="Calibri"/>
            </a:endParaRPr>
          </a:p>
          <a:p>
            <a:pPr algn="ctr"/>
            <a:r>
              <a:rPr lang="en-US" sz="3200" b="1">
                <a:ea typeface="Calibri"/>
                <a:cs typeface="Calibri"/>
              </a:rPr>
              <a:t>visualization</a:t>
            </a:r>
            <a:endParaRPr lang="en-US" sz="3200" err="1">
              <a:ea typeface="Calibri"/>
              <a:cs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C6BFB5-45FB-A9B0-5893-BDFA3CDB5112}"/>
              </a:ext>
            </a:extLst>
          </p:cNvPr>
          <p:cNvSpPr/>
          <p:nvPr/>
        </p:nvSpPr>
        <p:spPr>
          <a:xfrm>
            <a:off x="11304195" y="7124118"/>
            <a:ext cx="4875277" cy="18061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ea typeface="Calibri"/>
                <a:cs typeface="Calibri"/>
              </a:rPr>
              <a:t>Without hyperparameter tunning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A1A1A-2144-9073-EBEA-AE4CD3C4AF08}"/>
              </a:ext>
            </a:extLst>
          </p:cNvPr>
          <p:cNvSpPr txBox="1"/>
          <p:nvPr/>
        </p:nvSpPr>
        <p:spPr>
          <a:xfrm>
            <a:off x="8192" y="9904633"/>
            <a:ext cx="122331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[1] Code Review 1: </a:t>
            </a:r>
            <a:r>
              <a:rPr lang="en-US" sz="1600">
                <a:latin typeface="Open Sans"/>
                <a:ea typeface="Open Sans"/>
                <a:cs typeface="Open Sans"/>
                <a:hlinkClick r:id="rId5"/>
              </a:rPr>
              <a:t>https://www.kaggle.com/datasets/uciml/pima-indians-diabetes-database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CAF6B-F3B4-69D4-EC21-DB5F06925A1A}"/>
              </a:ext>
            </a:extLst>
          </p:cNvPr>
          <p:cNvSpPr txBox="1"/>
          <p:nvPr/>
        </p:nvSpPr>
        <p:spPr>
          <a:xfrm>
            <a:off x="3847566" y="1445772"/>
            <a:ext cx="447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[1]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427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CD501-CA54-7E02-0C13-202EA9CE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C50D46-A552-0C28-FB03-88FA7854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30" y="1426724"/>
            <a:ext cx="7451798" cy="8418802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E13D318A-802E-72AA-86B2-433B0FDA920A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F69761-32F0-7876-3118-CEE5F743E6B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1313523-ED8C-F4E5-E587-4C7EE2CFAB1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4A29586-FE31-C2BE-83AF-82C4381A4EE2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F12C2DF-E9D1-D174-7F42-DBE1807DD658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A4D8D4-A5DB-D6B8-91D5-FA0AB40349B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17E98C4-C832-5D6C-AE0C-370E9D4AA8D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9F4E4EE-967B-FD41-B4AE-BAAEDAFD0D1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E08DD78-2231-CE1B-C53C-211B48A9D23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D5C05CB-1297-D5D4-3BFF-6370148AB52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829465C4-8E02-613C-FC86-AD30DC856A8C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B23A2-F4DA-659C-B25B-7BBD9B7E078C}"/>
              </a:ext>
            </a:extLst>
          </p:cNvPr>
          <p:cNvSpPr txBox="1"/>
          <p:nvPr/>
        </p:nvSpPr>
        <p:spPr>
          <a:xfrm>
            <a:off x="2498835" y="35059"/>
            <a:ext cx="52808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Tong Yu Shan 2301157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EF64DF1-208A-36A0-5549-B1E96EE3D4F5}"/>
              </a:ext>
            </a:extLst>
          </p:cNvPr>
          <p:cNvSpPr txBox="1"/>
          <p:nvPr/>
        </p:nvSpPr>
        <p:spPr>
          <a:xfrm>
            <a:off x="11450507" y="452363"/>
            <a:ext cx="462467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>
                <a:latin typeface="Barlow Condensed Bold"/>
                <a:sym typeface="Barlow Condensed Bold"/>
              </a:rPr>
              <a:t>- Code Review 2</a:t>
            </a:r>
            <a:endParaRPr lang="en-US" sz="5400">
              <a:latin typeface="Barlow Condensed Bold"/>
              <a:sym typeface="Barlow Condensed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DD0C6D35-6C95-4D7D-FA06-BBE4CBC8529C}"/>
              </a:ext>
            </a:extLst>
          </p:cNvPr>
          <p:cNvSpPr txBox="1"/>
          <p:nvPr/>
        </p:nvSpPr>
        <p:spPr>
          <a:xfrm>
            <a:off x="2498362" y="452326"/>
            <a:ext cx="9339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2 – Literature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A7318-FF72-2883-13C4-6D5456C3517C}"/>
              </a:ext>
            </a:extLst>
          </p:cNvPr>
          <p:cNvSpPr txBox="1"/>
          <p:nvPr/>
        </p:nvSpPr>
        <p:spPr>
          <a:xfrm>
            <a:off x="12671369" y="1993715"/>
            <a:ext cx="2192960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Calibri"/>
                <a:cs typeface="Calibri"/>
              </a:rPr>
              <a:t>LIMITATION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04998B-76F6-B894-9CB1-EBD1D2B27E94}"/>
              </a:ext>
            </a:extLst>
          </p:cNvPr>
          <p:cNvSpPr/>
          <p:nvPr/>
        </p:nvSpPr>
        <p:spPr>
          <a:xfrm>
            <a:off x="9759930" y="3233055"/>
            <a:ext cx="3659320" cy="18304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latin typeface="Calibri"/>
                <a:ea typeface="Calibri"/>
                <a:cs typeface="Calibri"/>
              </a:rPr>
              <a:t>Less data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algn="ctr"/>
            <a:r>
              <a:rPr lang="en-US" sz="3200" b="1">
                <a:latin typeface="Calibri"/>
                <a:ea typeface="Calibri"/>
                <a:cs typeface="Calibri"/>
              </a:rPr>
              <a:t>visualization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AAA74A-BDAB-BDBC-1F7D-EF9E4AAD2B54}"/>
              </a:ext>
            </a:extLst>
          </p:cNvPr>
          <p:cNvSpPr/>
          <p:nvPr/>
        </p:nvSpPr>
        <p:spPr>
          <a:xfrm>
            <a:off x="14088738" y="3233054"/>
            <a:ext cx="3659320" cy="183049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latin typeface="Calibri"/>
                <a:ea typeface="Calibri"/>
                <a:cs typeface="Calibri"/>
              </a:rPr>
              <a:t>Unideal data preprocessing</a:t>
            </a:r>
            <a:endParaRPr lang="en-US" sz="3200" b="1" err="1">
              <a:ea typeface="Calibri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51E713-5DFA-B76F-451D-80AF28195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7417" y="5769414"/>
            <a:ext cx="6410122" cy="398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55EFF-DD9C-B841-459E-08AC33F3E5E2}"/>
              </a:ext>
            </a:extLst>
          </p:cNvPr>
          <p:cNvSpPr txBox="1"/>
          <p:nvPr/>
        </p:nvSpPr>
        <p:spPr>
          <a:xfrm>
            <a:off x="3885080" y="1498135"/>
            <a:ext cx="447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[2]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C008D-8580-D3E4-3FDA-AA1B1D616797}"/>
              </a:ext>
            </a:extLst>
          </p:cNvPr>
          <p:cNvSpPr txBox="1"/>
          <p:nvPr/>
        </p:nvSpPr>
        <p:spPr>
          <a:xfrm>
            <a:off x="8192" y="9904633"/>
            <a:ext cx="12233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[2] Code Review 2: </a:t>
            </a:r>
            <a:r>
              <a:rPr lang="en-US" altLang="zh-CN" u="sng">
                <a:hlinkClick r:id="rId6"/>
              </a:rPr>
              <a:t>https://www.kaggle.com/code/alperaydoan/pima-indians-diabetes-database-with-randomforest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4677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BE9DF-42CE-2F63-43D3-708B95B36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BC4A58-8037-5AF6-3382-6C7D8D6B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88" y="1416996"/>
            <a:ext cx="8101722" cy="8547368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801757E1-1709-02F9-AFC8-479C7F44DCA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B6A0EF-D77A-5166-2ABD-AA08A1FEEDF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8D88570-6FDE-8E66-E88A-6D167AA0E4F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4269318-345B-1CC2-11FE-703AB1204E15}"/>
              </a:ext>
            </a:extLst>
          </p:cNvPr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30097D1-3063-51E2-097D-F175814B590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1E3349-C837-B112-3661-2CEE757EB15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6B154C9-D4D1-D99E-AF5D-C17936380E5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C003553-0774-B83D-2500-79835F680A1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2DAFB1E-EDBD-2BF6-D5A4-37B5CE2B58D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B960959-7AD3-19D7-3685-174BA82294C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9">
            <a:extLst>
              <a:ext uri="{FF2B5EF4-FFF2-40B4-BE49-F238E27FC236}">
                <a16:creationId xmlns:a16="http://schemas.microsoft.com/office/drawing/2014/main" id="{870F52DA-FFAA-FA35-4347-6D41807CAC8A}"/>
              </a:ext>
            </a:extLst>
          </p:cNvPr>
          <p:cNvSpPr txBox="1"/>
          <p:nvPr/>
        </p:nvSpPr>
        <p:spPr>
          <a:xfrm>
            <a:off x="1039108" y="441474"/>
            <a:ext cx="1263019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Group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D4B35-4B10-8EC9-DCAC-AB384FAC9502}"/>
              </a:ext>
            </a:extLst>
          </p:cNvPr>
          <p:cNvSpPr txBox="1"/>
          <p:nvPr/>
        </p:nvSpPr>
        <p:spPr>
          <a:xfrm>
            <a:off x="2498835" y="35059"/>
            <a:ext cx="52808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 Tong Yu Shan 2301157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662DC9C9-1DA3-7030-6FBB-015624393006}"/>
              </a:ext>
            </a:extLst>
          </p:cNvPr>
          <p:cNvSpPr txBox="1"/>
          <p:nvPr/>
        </p:nvSpPr>
        <p:spPr>
          <a:xfrm>
            <a:off x="11450507" y="452363"/>
            <a:ext cx="462467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>
                <a:latin typeface="Barlow Condensed Bold"/>
                <a:sym typeface="Barlow Condensed Bold"/>
              </a:rPr>
              <a:t>- Code Review 3</a:t>
            </a:r>
            <a:endParaRPr lang="en-US" sz="5400">
              <a:latin typeface="Barlow Condensed Bold"/>
              <a:ea typeface="Calibri"/>
              <a:cs typeface="Calibri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16447AF7-1E4A-05E0-F037-54318B12B599}"/>
              </a:ext>
            </a:extLst>
          </p:cNvPr>
          <p:cNvSpPr txBox="1"/>
          <p:nvPr/>
        </p:nvSpPr>
        <p:spPr>
          <a:xfrm>
            <a:off x="2498362" y="452326"/>
            <a:ext cx="9339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Chapter 2 – Literature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96EF6-EB8D-5E49-66F1-9556CC0B4530}"/>
              </a:ext>
            </a:extLst>
          </p:cNvPr>
          <p:cNvSpPr txBox="1"/>
          <p:nvPr/>
        </p:nvSpPr>
        <p:spPr>
          <a:xfrm>
            <a:off x="12671369" y="1993715"/>
            <a:ext cx="2192960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Calibri"/>
                <a:cs typeface="Calibri"/>
              </a:rPr>
              <a:t>LIMITATION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037982-C9B2-86E6-C446-57F94D44FBB0}"/>
              </a:ext>
            </a:extLst>
          </p:cNvPr>
          <p:cNvSpPr/>
          <p:nvPr/>
        </p:nvSpPr>
        <p:spPr>
          <a:xfrm>
            <a:off x="9407303" y="3233055"/>
            <a:ext cx="4011947" cy="18912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b="1">
                <a:latin typeface="Calibri"/>
                <a:ea typeface="Calibri"/>
                <a:cs typeface="Calibri"/>
              </a:rPr>
              <a:t>Oversimplify</a:t>
            </a:r>
            <a:endParaRPr lang="en-US" sz="3000">
              <a:latin typeface="Calibri"/>
              <a:ea typeface="Calibri"/>
              <a:cs typeface="Calibri"/>
            </a:endParaRPr>
          </a:p>
          <a:p>
            <a:pPr algn="ctr"/>
            <a:r>
              <a:rPr lang="en-US" sz="3000" b="1">
                <a:ea typeface="Calibri"/>
                <a:cs typeface="Calibri"/>
              </a:rPr>
              <a:t>the relationship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2C522E-6D90-0765-3220-610943B36090}"/>
              </a:ext>
            </a:extLst>
          </p:cNvPr>
          <p:cNvSpPr/>
          <p:nvPr/>
        </p:nvSpPr>
        <p:spPr>
          <a:xfrm>
            <a:off x="14088738" y="2904746"/>
            <a:ext cx="3683639" cy="256006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latin typeface="Calibri"/>
                <a:ea typeface="Calibri"/>
                <a:cs typeface="Calibri"/>
              </a:rPr>
              <a:t>Ignore more predictive features in combination</a:t>
            </a:r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95806D-8B1B-D30D-561F-4CC099E43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546" y="5773062"/>
            <a:ext cx="6223472" cy="4042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F292C-0D81-F4C1-D873-D51B066E57A2}"/>
              </a:ext>
            </a:extLst>
          </p:cNvPr>
          <p:cNvSpPr txBox="1"/>
          <p:nvPr/>
        </p:nvSpPr>
        <p:spPr>
          <a:xfrm>
            <a:off x="3517757" y="1487975"/>
            <a:ext cx="447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[3]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73CF1-20C5-6068-D947-AD12A5AA9B5A}"/>
              </a:ext>
            </a:extLst>
          </p:cNvPr>
          <p:cNvSpPr txBox="1"/>
          <p:nvPr/>
        </p:nvSpPr>
        <p:spPr>
          <a:xfrm>
            <a:off x="8192" y="9904633"/>
            <a:ext cx="12233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[3] Code Review 3: </a:t>
            </a:r>
            <a:r>
              <a:rPr lang="en-US" altLang="zh-CN" u="sng">
                <a:hlinkClick r:id="rId6"/>
              </a:rPr>
              <a:t>https://www.kaggle.com/code/mshirlaw/pima-indians-diabetes-simple-logistic-regression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238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2995</Words>
  <Application>Microsoft Office PowerPoint</Application>
  <PresentationFormat>Custom</PresentationFormat>
  <Paragraphs>440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Barlow Condensed Bold</vt:lpstr>
      <vt:lpstr>Arial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Artificial Intelligence Presentation</dc:title>
  <cp:lastModifiedBy>LOH CHIA HEUNG</cp:lastModifiedBy>
  <cp:revision>6</cp:revision>
  <dcterms:created xsi:type="dcterms:W3CDTF">2006-08-16T00:00:00Z</dcterms:created>
  <dcterms:modified xsi:type="dcterms:W3CDTF">2025-09-21T12:17:54Z</dcterms:modified>
  <dc:identifier>DAGzVXKCSso</dc:identifier>
</cp:coreProperties>
</file>